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9" r:id="rId3"/>
    <p:sldId id="286" r:id="rId4"/>
    <p:sldId id="287" r:id="rId5"/>
    <p:sldId id="292" r:id="rId6"/>
    <p:sldId id="293" r:id="rId7"/>
    <p:sldId id="294" r:id="rId8"/>
    <p:sldId id="295" r:id="rId9"/>
    <p:sldId id="296" r:id="rId10"/>
    <p:sldId id="297" r:id="rId11"/>
    <p:sldId id="298" r:id="rId12"/>
    <p:sldId id="299" r:id="rId13"/>
    <p:sldId id="300" r:id="rId14"/>
    <p:sldId id="301" r:id="rId15"/>
    <p:sldId id="302" r:id="rId16"/>
    <p:sldId id="303" r:id="rId17"/>
    <p:sldId id="285" r:id="rId18"/>
    <p:sldId id="267"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57" r:id="rId36"/>
    <p:sldId id="256" r:id="rId37"/>
    <p:sldId id="258" r:id="rId38"/>
    <p:sldId id="259" r:id="rId39"/>
    <p:sldId id="260" r:id="rId40"/>
    <p:sldId id="261" r:id="rId41"/>
    <p:sldId id="262" r:id="rId42"/>
    <p:sldId id="263" r:id="rId43"/>
    <p:sldId id="264" r:id="rId44"/>
    <p:sldId id="265" r:id="rId45"/>
    <p:sldId id="266" r:id="rId46"/>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72"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34A34E7A-5799-4150-B61E-91EFB258266A}" type="datetimeFigureOut">
              <a:rPr lang="es-PE" smtClean="0"/>
              <a:pPr/>
              <a:t>21/08/2014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37FDBA4-359B-417D-BB96-EB4A757BC135}" type="slidenum">
              <a:rPr lang="es-PE" smtClean="0"/>
              <a:pPr/>
              <a:t>‹Nº›</a:t>
            </a:fld>
            <a:endParaRPr lang="es-PE"/>
          </a:p>
        </p:txBody>
      </p:sp>
    </p:spTree>
    <p:extLst>
      <p:ext uri="{BB962C8B-B14F-4D97-AF65-F5344CB8AC3E}">
        <p14:creationId xmlns:p14="http://schemas.microsoft.com/office/powerpoint/2010/main" xmlns="" val="1500950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34A34E7A-5799-4150-B61E-91EFB258266A}" type="datetimeFigureOut">
              <a:rPr lang="es-PE" smtClean="0"/>
              <a:pPr/>
              <a:t>21/08/2014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37FDBA4-359B-417D-BB96-EB4A757BC135}" type="slidenum">
              <a:rPr lang="es-PE" smtClean="0"/>
              <a:pPr/>
              <a:t>‹Nº›</a:t>
            </a:fld>
            <a:endParaRPr lang="es-PE"/>
          </a:p>
        </p:txBody>
      </p:sp>
    </p:spTree>
    <p:extLst>
      <p:ext uri="{BB962C8B-B14F-4D97-AF65-F5344CB8AC3E}">
        <p14:creationId xmlns:p14="http://schemas.microsoft.com/office/powerpoint/2010/main" xmlns="" val="355497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34A34E7A-5799-4150-B61E-91EFB258266A}" type="datetimeFigureOut">
              <a:rPr lang="es-PE" smtClean="0"/>
              <a:pPr/>
              <a:t>21/08/2014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37FDBA4-359B-417D-BB96-EB4A757BC135}" type="slidenum">
              <a:rPr lang="es-PE" smtClean="0"/>
              <a:pPr/>
              <a:t>‹Nº›</a:t>
            </a:fld>
            <a:endParaRPr lang="es-PE"/>
          </a:p>
        </p:txBody>
      </p:sp>
    </p:spTree>
    <p:extLst>
      <p:ext uri="{BB962C8B-B14F-4D97-AF65-F5344CB8AC3E}">
        <p14:creationId xmlns:p14="http://schemas.microsoft.com/office/powerpoint/2010/main" xmlns="" val="1873118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0EFE1DB-A3A7-4181-8989-F8139EA3C009}" type="slidenum">
              <a:rPr lang="es-ES"/>
              <a:pPr>
                <a:defRPr/>
              </a:pPr>
              <a:t>‹Nº›</a:t>
            </a:fld>
            <a:endParaRPr lang="es-ES"/>
          </a:p>
        </p:txBody>
      </p:sp>
    </p:spTree>
    <p:extLst>
      <p:ext uri="{BB962C8B-B14F-4D97-AF65-F5344CB8AC3E}">
        <p14:creationId xmlns:p14="http://schemas.microsoft.com/office/powerpoint/2010/main" xmlns="" val="347725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34A34E7A-5799-4150-B61E-91EFB258266A}" type="datetimeFigureOut">
              <a:rPr lang="es-PE" smtClean="0"/>
              <a:pPr/>
              <a:t>21/08/2014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37FDBA4-359B-417D-BB96-EB4A757BC135}" type="slidenum">
              <a:rPr lang="es-PE" smtClean="0"/>
              <a:pPr/>
              <a:t>‹Nº›</a:t>
            </a:fld>
            <a:endParaRPr lang="es-PE"/>
          </a:p>
        </p:txBody>
      </p:sp>
    </p:spTree>
    <p:extLst>
      <p:ext uri="{BB962C8B-B14F-4D97-AF65-F5344CB8AC3E}">
        <p14:creationId xmlns:p14="http://schemas.microsoft.com/office/powerpoint/2010/main" xmlns="" val="44589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4A34E7A-5799-4150-B61E-91EFB258266A}" type="datetimeFigureOut">
              <a:rPr lang="es-PE" smtClean="0"/>
              <a:pPr/>
              <a:t>21/08/2014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37FDBA4-359B-417D-BB96-EB4A757BC135}" type="slidenum">
              <a:rPr lang="es-PE" smtClean="0"/>
              <a:pPr/>
              <a:t>‹Nº›</a:t>
            </a:fld>
            <a:endParaRPr lang="es-PE"/>
          </a:p>
        </p:txBody>
      </p:sp>
    </p:spTree>
    <p:extLst>
      <p:ext uri="{BB962C8B-B14F-4D97-AF65-F5344CB8AC3E}">
        <p14:creationId xmlns:p14="http://schemas.microsoft.com/office/powerpoint/2010/main" xmlns="" val="157983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34A34E7A-5799-4150-B61E-91EFB258266A}" type="datetimeFigureOut">
              <a:rPr lang="es-PE" smtClean="0"/>
              <a:pPr/>
              <a:t>21/08/2014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937FDBA4-359B-417D-BB96-EB4A757BC135}" type="slidenum">
              <a:rPr lang="es-PE" smtClean="0"/>
              <a:pPr/>
              <a:t>‹Nº›</a:t>
            </a:fld>
            <a:endParaRPr lang="es-PE"/>
          </a:p>
        </p:txBody>
      </p:sp>
    </p:spTree>
    <p:extLst>
      <p:ext uri="{BB962C8B-B14F-4D97-AF65-F5344CB8AC3E}">
        <p14:creationId xmlns:p14="http://schemas.microsoft.com/office/powerpoint/2010/main" xmlns="" val="2474803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34A34E7A-5799-4150-B61E-91EFB258266A}" type="datetimeFigureOut">
              <a:rPr lang="es-PE" smtClean="0"/>
              <a:pPr/>
              <a:t>21/08/2014</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937FDBA4-359B-417D-BB96-EB4A757BC135}" type="slidenum">
              <a:rPr lang="es-PE" smtClean="0"/>
              <a:pPr/>
              <a:t>‹Nº›</a:t>
            </a:fld>
            <a:endParaRPr lang="es-PE"/>
          </a:p>
        </p:txBody>
      </p:sp>
    </p:spTree>
    <p:extLst>
      <p:ext uri="{BB962C8B-B14F-4D97-AF65-F5344CB8AC3E}">
        <p14:creationId xmlns:p14="http://schemas.microsoft.com/office/powerpoint/2010/main" xmlns="" val="2582677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34A34E7A-5799-4150-B61E-91EFB258266A}" type="datetimeFigureOut">
              <a:rPr lang="es-PE" smtClean="0"/>
              <a:pPr/>
              <a:t>21/08/2014</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937FDBA4-359B-417D-BB96-EB4A757BC135}" type="slidenum">
              <a:rPr lang="es-PE" smtClean="0"/>
              <a:pPr/>
              <a:t>‹Nº›</a:t>
            </a:fld>
            <a:endParaRPr lang="es-PE"/>
          </a:p>
        </p:txBody>
      </p:sp>
    </p:spTree>
    <p:extLst>
      <p:ext uri="{BB962C8B-B14F-4D97-AF65-F5344CB8AC3E}">
        <p14:creationId xmlns:p14="http://schemas.microsoft.com/office/powerpoint/2010/main" xmlns="" val="167449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4A34E7A-5799-4150-B61E-91EFB258266A}" type="datetimeFigureOut">
              <a:rPr lang="es-PE" smtClean="0"/>
              <a:pPr/>
              <a:t>21/08/2014</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937FDBA4-359B-417D-BB96-EB4A757BC135}" type="slidenum">
              <a:rPr lang="es-PE" smtClean="0"/>
              <a:pPr/>
              <a:t>‹Nº›</a:t>
            </a:fld>
            <a:endParaRPr lang="es-PE"/>
          </a:p>
        </p:txBody>
      </p:sp>
    </p:spTree>
    <p:extLst>
      <p:ext uri="{BB962C8B-B14F-4D97-AF65-F5344CB8AC3E}">
        <p14:creationId xmlns:p14="http://schemas.microsoft.com/office/powerpoint/2010/main" xmlns="" val="59512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A34E7A-5799-4150-B61E-91EFB258266A}" type="datetimeFigureOut">
              <a:rPr lang="es-PE" smtClean="0"/>
              <a:pPr/>
              <a:t>21/08/2014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937FDBA4-359B-417D-BB96-EB4A757BC135}" type="slidenum">
              <a:rPr lang="es-PE" smtClean="0"/>
              <a:pPr/>
              <a:t>‹Nº›</a:t>
            </a:fld>
            <a:endParaRPr lang="es-PE"/>
          </a:p>
        </p:txBody>
      </p:sp>
    </p:spTree>
    <p:extLst>
      <p:ext uri="{BB962C8B-B14F-4D97-AF65-F5344CB8AC3E}">
        <p14:creationId xmlns:p14="http://schemas.microsoft.com/office/powerpoint/2010/main" xmlns="" val="2374751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A34E7A-5799-4150-B61E-91EFB258266A}" type="datetimeFigureOut">
              <a:rPr lang="es-PE" smtClean="0"/>
              <a:pPr/>
              <a:t>21/08/2014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937FDBA4-359B-417D-BB96-EB4A757BC135}" type="slidenum">
              <a:rPr lang="es-PE" smtClean="0"/>
              <a:pPr/>
              <a:t>‹Nº›</a:t>
            </a:fld>
            <a:endParaRPr lang="es-PE"/>
          </a:p>
        </p:txBody>
      </p:sp>
    </p:spTree>
    <p:extLst>
      <p:ext uri="{BB962C8B-B14F-4D97-AF65-F5344CB8AC3E}">
        <p14:creationId xmlns:p14="http://schemas.microsoft.com/office/powerpoint/2010/main" xmlns="" val="1081785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34E7A-5799-4150-B61E-91EFB258266A}" type="datetimeFigureOut">
              <a:rPr lang="es-PE" smtClean="0"/>
              <a:pPr/>
              <a:t>21/08/2014</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FDBA4-359B-417D-BB96-EB4A757BC135}" type="slidenum">
              <a:rPr lang="es-PE" smtClean="0"/>
              <a:pPr/>
              <a:t>‹Nº›</a:t>
            </a:fld>
            <a:endParaRPr lang="es-PE"/>
          </a:p>
        </p:txBody>
      </p:sp>
    </p:spTree>
    <p:extLst>
      <p:ext uri="{BB962C8B-B14F-4D97-AF65-F5344CB8AC3E}">
        <p14:creationId xmlns:p14="http://schemas.microsoft.com/office/powerpoint/2010/main" xmlns="" val="232167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0.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71.jpeg"/></Relationships>
</file>

<file path=ppt/slides/_rels/slide3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38.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3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jacovox.com/wp-content/uploads/2009/08/coca-cola-logo/coca-cola-logo-1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4428" b="8422"/>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1777623" y="1556792"/>
            <a:ext cx="5588774" cy="1754326"/>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Plan de Marketing </a:t>
            </a:r>
          </a:p>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Coca Cola</a:t>
            </a:r>
            <a:endParaRPr lang="es-PE"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4023486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24417" y="260648"/>
            <a:ext cx="6295185" cy="769441"/>
          </a:xfrm>
          <a:prstGeom prst="rect">
            <a:avLst/>
          </a:prstGeom>
          <a:noFill/>
        </p:spPr>
        <p:txBody>
          <a:bodyPr wrap="none" lIns="91440" tIns="45720" rIns="91440" bIns="45720">
            <a:spAutoFit/>
          </a:bodyPr>
          <a:lstStyle/>
          <a:p>
            <a:pPr algn="ctr"/>
            <a:r>
              <a:rPr lang="es-E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Ciclo de Vida de Coca Cola</a:t>
            </a:r>
            <a:endParaRPr lang="es-PE"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4 Rectángulo"/>
          <p:cNvSpPr/>
          <p:nvPr/>
        </p:nvSpPr>
        <p:spPr>
          <a:xfrm>
            <a:off x="539552" y="1480204"/>
            <a:ext cx="8352928" cy="1661993"/>
          </a:xfrm>
          <a:prstGeom prst="rect">
            <a:avLst/>
          </a:prstGeom>
        </p:spPr>
        <p:txBody>
          <a:bodyPr wrap="square">
            <a:spAutoFit/>
          </a:bodyPr>
          <a:lstStyle/>
          <a:p>
            <a:pPr marL="285750" indent="-285750" algn="just">
              <a:buFont typeface="Arial" pitchFamily="34" charset="0"/>
              <a:buChar char="•"/>
            </a:pPr>
            <a:r>
              <a:rPr lang="es-ES" sz="1700" b="1" dirty="0" smtClean="0"/>
              <a:t>Desarrollo</a:t>
            </a:r>
            <a:r>
              <a:rPr lang="es-ES" sz="1700" dirty="0" smtClean="0"/>
              <a:t>: Coca Cola fue creado por el farmacéutico John </a:t>
            </a:r>
            <a:r>
              <a:rPr lang="es-ES" sz="1700" dirty="0" err="1" smtClean="0"/>
              <a:t>Pemberton</a:t>
            </a:r>
            <a:r>
              <a:rPr lang="es-ES" sz="1700" dirty="0" smtClean="0"/>
              <a:t> en 1886,  como un medicamento en jarabe que aliviaba el dolor de cabeza y las nauseas. En sus inicios estaba compuesto por hojas de </a:t>
            </a:r>
            <a:r>
              <a:rPr lang="es-ES" sz="1700" dirty="0" smtClean="0">
                <a:solidFill>
                  <a:srgbClr val="FF0000"/>
                </a:solidFill>
              </a:rPr>
              <a:t>coca</a:t>
            </a:r>
            <a:r>
              <a:rPr lang="es-ES" sz="1700" dirty="0" smtClean="0"/>
              <a:t> y semillas de nuez de </a:t>
            </a:r>
            <a:r>
              <a:rPr lang="es-ES" sz="1700" dirty="0" smtClean="0">
                <a:solidFill>
                  <a:srgbClr val="FF0000"/>
                </a:solidFill>
              </a:rPr>
              <a:t>cola</a:t>
            </a:r>
            <a:r>
              <a:rPr lang="es-ES" sz="1700" dirty="0" smtClean="0"/>
              <a:t>, de donde se origina el nombre. La bebida como tal surge al combinar accidentalmente el jarabe con agua carbonatada, donde ya se empezó a vender como un remedio que calmaba la sed a 5 centavos en vaso. </a:t>
            </a:r>
            <a:endParaRPr lang="es-PE" sz="1700" dirty="0"/>
          </a:p>
        </p:txBody>
      </p:sp>
      <p:sp>
        <p:nvSpPr>
          <p:cNvPr id="7" name="AutoShape 6" descr="data:image/jpeg;base64,/9j/4AAQSkZJRgABAQAAAQABAAD/2wCEAAkGBhQSERUUExMVFRUWGRwYGBgXGBwaGhwcHBgXGBwcGhwbHyYeHBojHRoaHy8iJCcpLC0sGh4xNTAqNSYrLCkBCQoKDgwOGg8PGiokHyQ0Ly0sLC4sLC8tLCwsLzQsKSwsNC0sLCwsLCwsLywsLCwsLCwsLCwsLCwsLCwsLCwsLP/AABEIAOMA3gMBIgACEQEDEQH/xAAbAAACAgMBAAAAAAAAAAAAAAAFBgQHAQIDAP/EAE4QAAIBAgQCBQYHDgQEBwEAAAECEQADBBIhMQVBBhMiUWEycYGRocEHFCNCUrHRFRYkM1NUYnKCk6Ky0vA0Q8LhY4OS8SU1RHN0s8Pi/8QAGgEAAgMBAQAAAAAAAAAAAAAAAwQAAQIFBv/EADkRAAIBAgQCCAUCAwkAAAAAAAECAAMRBBIhMRNBMlFhcYGRsfAFIqHB0RThIyRCBhUzQ1JicoLx/9oADAMBAAIRAxEAPwCxeNdKns33tjYRG06qD76XuP8ATXErYuXLN3KVAjsIeYGxB7690ycjGXIH0f5FpT45cYWLgMwQP5lohVct5hSc1oXb4QMZ1ObrgGOYTkSBGgPkxznU8vW78L4viHUB2HWZQdAIYaSy6eIkbqT3FS1Sll+LMCZKyY84gVYNjFlsodSAI2IDAgRmUqTB8Z5kbEiufRLG8cqqBaHcRi8SIy3Rr+iv2VCv8RxgE9YBH6K/ZU7D8RXQXO2OTKIcfrINz4pP6q0Ts4O24DI2ZeRBkU0lRlOoizqGFgYpDjeN+n/Cn2VGbpXiwY6z+BPsp8bhqRqoJqHd4Pb1LKoA3MQI8Z+umBi0HSQRc4djs5iielGMAkuY78i/01ybphivyn8CfZTIMHYU6FIO0MTPmCkzQjiHRy5dJZCq92Ya+gD3+qipiKBOqgQb0KwHysTB7dMsV+V/gT7K5Hpviz5NyfHIkevL9VcMTwE2j8oCfHf2bVHuWI2M+an1Wk2wHlEmaqu5PnCC9McZzvegIkfyzWfvzxf5X+BP6aB3MQA2QBnfTsoCxE98eT36xU1cCxE5T31dqN7WEq9a17mTvv0xf5X+BP6awemuL/K/wJ/TQ58PG9cXSt8Omf6R5QfEqf6j5wsemuL/ACv8Cf01g9N8X+V/gT+mgOIYxpNc1s3B2myheZZgP+3poTmgh+YD6QqCu4upP1h9um+M/LfwJ/TWi9Osbzu/wJ/TQVCDIXNdPbgWlLz1erAHRSR3Az4a0ZwPC7hKxbtoCbcs5ztlugwyqIEyIhj30q+JoDorfwt78owmHrnpNbxne10xxzeTcn9hP6alN0nxSiXxdsNBhAis5gEkZQk8uQNRn6MBkPW3bjTbuhltnq0DW3HaULG4GWDOk8zoVTh9m2D1dpEm5afRYhrh7RXumANIECk3xN9lA8Pz+I2mHtuxPjB9rpjjWANlbl7MpuKzLbtowFxUhWy7gEkggGFPhJW3jsdJL4hFVTbcKttTmRpkMWHZYxy2E1tg1zC0f/fn0uTW4Mo2kfI2j7GpTOSYzaT7GLvL2TdZyLuTMypJBVW1yqBpPdW9nityUBfc3c0AfNLxGnh7K53B2z/8hPatsVphxqmm1y6PZerOtr+9pek72OK3CqdrU2ix0G4KCdvE0S4Ni2uCWM9lD6SsmgOET8X3G3cEftrp7KLdGgcgn8na/l1rSk5vfbKI0iZ0utg425r9H+RaXuklj8Ff9nXl5aiD/wBudNHSu2Di7k/o/wAi0u9JlHxVobUtbG3/ABUpxgSvhBKwDRYxZiyYBYETpsIbSrUTBeYGKqbHpFlG0AMrv4HX6qt4s0axvvzpPCjeM4g7QTexD+IrmuOuKcyuyt3qYPp5N+0DRRbAY9qa6PwtQJMR65rq8RBoROWaTnUGcsB0zvIflQLo71AVvSCcp9Y81E73S/CXrbWruYLcUoyspWQwKkeo8qVbyAExXBzAPdzq3w1M/MJhMQ4OUybf6J4YS+GxeIQyCwIFwAbTqobSJPb2BoW9rH2TlFxXAza3EyiFYBYZhc7TKc0SCII5TTB0fvC5auGQIulY5QAgUeaCPXXsZirQuphriXmbRla3bZwFLZFLlQcuvZJIjSSda4rMQxAE6gbrMXbPS662a3dwQuFd2tqDAPKV1J5wFmoPFOldq3lyWVtagMbykZQSBmCkKWgSY5mOUmm/B3MHeLm3ct3CpCtDbEkquukyZAIkEiBJqV9ygPIYieTdpfVRFr5dLkTDAHkDFRMNYdE6u9lyCQyNlLFt2aRDMd5jnUuzhCVGXtjbN2TP/SAPUKE2sJaxWJe0lqyGWTmCdWzZWAcLkykMFkiZ2rNnoa9u9lN+6BMlojRrotCA6mW+d5W0U2K5pnUC8CaK1BbMbSRieqV8hK5pAyrq0nYBRLEmNorjbwjXCDastlJtw7wq5XfJnEySAdCAsgkeiFxKxewJHVXwWu+SvV5Serusq9qWAgywMDcimjo3bKYTDq/lrbtg68xivbWXxFRhrLTD012gxOAv1Ya46K0BiqAGct4I6ZmOx2DLBGuld8J0Usi2+dC5y31m6Q57F0Mp7swPMdwG1GnXsn9S5ppp+Eiul/QOPDE/WppYkkxi06XUAvADQG/cJA0knDEz5519NbWAMifqYb+Y13K/Kf8AO+vD1F0FtSxCgJh2kmB2XJO/hWf2km4uzy5Yj+euOIEsN/Kwp9rVAv8ASfDW9etDQbohAW0c9nXb20LxPTK44/B8M7wLWrf8LUGFnfz1sITJeOPD0jqh3NdH8xrkBFokkAHDWwCTAkA6SdOdL9vC8Tv81sLJOgAPa3PNhM94qO3RCyCTisYXI3AMn2kt7KsIOZlXjBxHpjhLbOeuD/KI4FsF/JySJHZB7J3NAfv9Z2jC4R3OdnBb9IMPJWQR2j86uLcZ4ThhoguMObGftP8ADUHF/C3lWMPhwo2HZyj1nT+Ct2UcvOWFZtoXt4Tit4DVcOomIhSATJ7338aa+gfA3w/XG5fN13yTJJiM/eZ1n2VTuP6fY28rRciOSydCCeUJPnFO3wD4y5c+Oda+Yg2YErp+O5LoP9qsGW1MqLmGOlY/Crn7P8i0o9KjGHP66fzg09dIMIz4l8qE+TsP0RSf04wLW8OSwgi5akSJEtO3dR2q5UK9kVWkC4bti1jbE4a2YI7RPa3MMBoNI3+rerAtcRBmUPpkUi49wbdpdcxcbqYjORM7DkInlTpeVVudWWGYzoDO2/p1pLCMFBvGsUL2MkPiAduya4XMcQYn7K6/EzvlPnj31pjsCEWXZBInyxNP5yInlUyK+JBO9crt5YMkAQZJ7o19lCcTxKyraXJ8BrECTp4DWo+LxN97N75ArbFu6CX7J7Nu7O5B3tuIjdYMSKv9SQLSjhlJjF0Px6JcuTdt5LoVlPWJ5Y0YbzJBB81HcX0fF3FJiSSRbt5VCM6mesLk9kgMIOxkEjbWqasicPa59pz/AA26Mp0dv2FDNeFi4VNxbeZluZVBOZsuiCAYzEEnSK5LPdiQJ6dfg6lAxqWJ7Px1Rq+4eJW3ZmycuDt2rcoyub4TE4a5NtV7UC3ZZsrQczkCdyOxnX2ma8q3UR5zKVZGC3+IX2RyDBVhFuQdQt0zQPCdNcZb0GIcjueHH8YP9zRez8JmJiHW248xU+tT7qHx1m6n9nsWvRynx/M6cYtW8HeuYlbjm6mLYL1j5hkt2EvXJ0zFmzdXJO7rRvivT/qblxWtq6DrRbIkSUyFAx1EMhczHzR31CwvwkWpm5hRmhhmUqTDZQw1UHUKs665ROwrk3EuE3kNt1uWgQBsxywVYFTLwRkAnukczROKrWDTnVPhmKpdKmfDX0jB0x4Zat4e+62kD5SMwUBjryjnvWLJChSSAI5kACMWSYOmw+qoXTLjdrE4crhsVbDMZaGg5SryIOu5B9FLGHwmHOVr2Ie6WAMAnmJ3/wB6JT1XUxMqVNiLRo4h0mw1sMDdBOW4sL2vKvBwZ2iNd6gXelzXWPUYZ3Ul4J2i5E7ebvodb6RYO0fksPnaNDEn3/XQ2/06vRltoqQdB6TyEkH00TQTQW+0ab44hdUsXWwo7RyxOgy76kHKI3rhd4Fh1ObEYoudZhpHr1j2UjcU47ibmhukDYyQOXKSWAMn1UKvYZnALFmIBkkEjQt85iBtV5poUiZY/wB8nDcODktC4w5nXx37XuqFj/hQfJFq0qCIEgDz75hy8N6R+rGxYGPm6tyG4UAe2iV5wUXKMpE6gKnOd9TEyeW5qs03wgN5IxfS/GX1lrhVY2VTG36fZGvdQ03WdZLMzZt2bPlGkQo0nXwrFjB3WAK2215lNNhENcPtAqTfw8WirvJViB2s51y8lETp3/71mM2UUSKlhVG/ayliNF05QBJNc2aTMHbeI/icmNu6t1vhObbRBIQeoSawt5QOzaXzlS/dzcgVUIBaR2uFhCrn0M+VcYHXkIWIg1bfwE2HT44GEa2o0Vfy2uVdvTVWXeKXH7IcKYPZB7gToLY9hPvq0fgHHax2hAm1Erl/LcyST6a2sDXvl1j1xbiltbjIyMdpIaOQNJXwiGycKjW5D9bbG+sEmRJH+1MfSFfl3/Z/lFJPTkfIW4E/LLp+zcrbUlykiIq7ZgIHxbhRanKVUoPTOmo10M1nil/5Ziha5LXCDB7QnfTXYifNUbiVoLbSZns6aSTzI8TJPnqBZ4k1rKreQVzA8yoJjwE7Hu3rmKCRpGcRuI42cRirq27FrEdSqkB2VSWbrLqgkGYBGc6dynatvvStFS7l7jFSSXcxrazaRG2eP2VPfPDorigb4XUl2tyT3K1tgfDu8YphuJFuBJ+Tjv8A8j/am6XR0gBrIbYdLYuhEVQBc0UAfN4j3f3HhWekCxhcWT9DEfVxGtsbjLS9YHuIJ6zTMJ1OOG2/z0/6hQfpL0nsth8StvO+ZLsELAAb41qZgxF5TtyNbCk6zY3g/wCDbCoflrgzLhrdy9l7yAkeqCfOBU7DHPYGKuBLl3E3WDsxWUVSAtu2rT2mMDYwm8DWlTo9xl8MqPbymQ6OrCVdWCSrDurD423Mrh0HgXuEejtA+smkmqAfWe4p4J6hza2IXa2wBuNxubHntrHHE9FbSm7b6hytgoM8kXL1xpARdNELlRI0CqTqWkRLXRqzdxLWVDILaBrtwPNtcpPXEZgSVnsJryLGRXHA9K7QRsyX7V0lTnsXnIOWSC63XYHKeWxk7c/cG4mMmLW5dGe/k+Uu5gHCtJViJK5l7Pp30qwabWA99kEyYukGZiwtYc9b2BbQkaan7WExjuOWwjCzbS3a1CIyBncRC3GLA5iWlpOgCQNTr7CYPD4u0Ll238XZXW2z2gAl0sCQoQA5X5kqIAkxsKm2eIq1m9iHu22uhwkk5ciMsubCHtAwFtpAkQx0EwUxHByyKqWgyJbQqgby7uJOYlysZbKjc9nMFCzEitAEm/KL16q0lygFWv0r+e9r7jfvNrRA4vZsh4suHA3IDZAdPJL9pteZA8JoZhEEiQo05xOg/SO3PaifSe0iYprdpQirlXmCxGhYgk5cxkhdIBXSh/D4HhII1gdx2QT4b0WnpeczHkNkOp057wgyiY1g+raeeUePoqNcwxYyJiQDllo0A2SB6zU5Les7R+iF5fpEn/vUa8jHxiN8x79tlrcSQTTHJpogtgQPKAmOZAzNJkc644hAWJLHUkgATuTOrQPQK6XrPYBJ1mIEbfsya5PYH0Y0nWO7XVjUhAJraiR2c52Ekn2KAKPWMPCCezqQCoVBpBMlpPI8u8UCI21kjTSW0HmgUe4Jw29eUldFnymgSQZ0ygsSDAMct6sTNRbC8X1tzBJJJI1yknbkXO80QweVrdwR5szgiSDOigE+YUfToaqgdZfA7xlVe7ncYnl3UQwuAtjNkR3mJyq7D1qFWKsKZipVU7GV1etEfo+pf9/ZWFw8a7+ZS3hqWgVZqYPUBbVtSdg72FY6nQAkmfPUDpD0ct3LLuEyXberALEgEqwKTAdTO28HeQahBAvNJXVjliE0KuhOpkzcA1loEIBpsd6tb4CT2sbtM2ZgGP8AO5kyaq3qikHQHl21HeCSFk1aXwDR+GER/k7Zv+LzberQ6yYhQFhzprxIW7lzKQbnYAB72yIJ9LL6xSj0xxatatqplheCn0I5kd41GvjUrp3iYx+ICkh1VWECQSbdvcabBJ58qVuM3yxsbgyJkEASH+duT390CgmsblYgvSElcQweZlUsNcioTyOZRmjv3PhB76h4nhwET+LeSxB1VkgaHcTBMbjxrtxm58nbZSR2V9Ha0if+1aXuLDrYbs5iGaDqCDJPdoJjfQxrQV6JtC4jpCdMA90XENoIGGqXW2gHQ6nLM6mRvy0qbdctpfxbP+jbmNABEAAVEKBcOwEkKGZGMb5diIg6nXvIHLNSvcxFyCWdo7hoPUIHfTVB/lg0TNG04rDWtrQ891gPZv7KiY3pItxWtgoEZSrLbU7EQRJik65bInzxO+3jt7azaXXaf79NFzQvCtDGP4z1aLkAZdgGSyQNPBZHLlRborhBjXVWW0hYN8xtxDAdi4o8mTtSdi7LZJZhGyrPrMTM6U1dC+IFArkR1VxW8ShAVvRAPrqMildhNJia1MnI5HcTGbG/B6UUtmthRAnrSgkkKNGttuSB5XOh+J6B3lJENIiQDaYjNIExdDawQOzrBqwuP2HfDOLaF2m2wAIGbLetuYLELspiTQrGtcu4gH4tfXr3wZEqpCfF8U73OsZWZU7EMNdZ010pEU0bkI8nxnGrpxCe8A+olfX+imIUGUbTTW3dHtyZfbUBcPett2WgggjJcWZGxgNmkebSm3hVu7ZW3bvm5asC3hhcfM1si1ca85VmEFAl0i2xkEIBMCjFji9xrqIjPfwxfBr1t1gWyvnkFHWWzgDtaEwDrM1sUVGohj8cxLCzhT4fvKwuYS5mBZLgltyrayd5I189TeDYMuQoDMeZCk7mDoIGx7+VWJ044RaK2BatpbZ76oWtqEMG3eJkqJOwPoFCOJ45cEqqQ6IZCgQASDrLPILTv2SfGtoBbSJVcS1c3Ig9eB3idEyaayyJBk+k8vGt26JmD1t5EGk+U3taF9tQLvwhIJyIDPezn2J1an1UKxHwh3dcgW34qlu2f+oAt7aJYTA4nIRvw3R22y5Qb90SNEBiYifk0ce2oHSXowtm0t+wxKZijBgAytqRJy6gwRsCCIImk7E8exV4wzOxJKy7O0EakSxgESPXVocZuF+G3GaSzJhXY66lrVsk6cySfXVG3KWM6kE7GV7awrOVAnUgCZ5kDnAirP4/hxhcN2FBSyi9mSoJzZFkrBIJknvOtVpY0dTt2l3n6Snmaszpq84a9+rb9mIH21gnKpIhivErIjbEj1ler02xB7Vm3btgnRrdlRr+u0GomO4rjLpbrLjkqJIe4dpAkBRtqOdTeFdWuGkanMJ8SDejzcxXPFMge7KTNoaljqAto8gPr5U5whYEk+/KIviCjFVVRY22v63ge9gmyhmcdoSAAZ8pl3JkGVNW/wAU7Vu/zLWQT4lsPaNVbiseXt2VIUShGgPK7ciCSTyqz31tnTRsOmp2/wAPaoNQAEgdX5hc5dEZt7n0X95VWSRGogmDCpG5jM0nU1aPwFNPxzUT8jsSfyvo9VVjdjL2Qs8wEzEnWILa8wKs74C7k/HNWMdTuR/xdgNqpN4bEdAwZ8ILp90MQoAzNkBnu6ldtfAbDlSjjcY926qtqAQRuQZBHPvA37wfCmz4RLK/dO6x1gJAmCD1dvUHzT56GTbtC9dK27kW2RV0HygZAGhpyxnYA+BpdwA94hTF2AkK+0rbmNMvrzgz649dclwB+WUDNnXKo0I7OZnPfsoAIOk+FduIqwuFrVuLecNbg7KMrKsQdA3jrNa4XiDpmlCFVTEquaW6wNqDtl3OmxGu1YR8m0dxWFqheIV099U5WewGVg34tsskkgQx7oMEgT4eoLcA7j7/AKh9dEntQzKCYUNc8nUEzodNNee3rqV0Z4KL7OzCUtgaCRJMwNANND7KaUWi9A2UkxduLoBAG+o318dfVPfW9nAMYIRmA/RJH1NTVe4vhbZlSn7Fstr+sclbcO6SWr14W0N0MVcq0pAZEZ9gCwBykTm0JG4kVuw64QlrXyHviTxM6lfo++Dtp9VRLOIdZKsVnQwY7qaOneBS04KLlFwC5E83VCY1+lMUrZf7E0dbFRFv6jD1rHtatB87qcuY5GK+Ye0VtY+EDHKJt3buX9Jy381Q8cn4L+wv1rQ6y3yS/qj62ojUwWt2TIey37YzWvhLxw8q6xHMHIeU8099Hh8Kt1AOtsWbmoOaDmlfJO+45GNKro858fqolxS12RpWOCmukrOTLGwPTP47cw46rL8qGnPmiEddsojyu812+EG0DhrecAgXmOonY3j3eApU6AWgHsHSTcb6OvZHp9gFHfhKxTMbdldTL6a7vdZVmO7KfXXPrJbQTpYE2qhuoE+QiTheG2yZyZwtouygMxPWNlXyo2QhhzmfPTZwrCWVDZbaHKIiB2ltQCQIM6TWvDmtW7TXlI1k6QNLc27SE+iNTzqPYJssELZsnVoFOaD1jl4IgDYMh83KjmL02Lkg85E6UXjbGUqPk7ebNrOZhJAJMEdpfSKbcd/5U2n+Rg+/8nZjbWq76c4zy4jtsPDs6uOZ5FR9lWTe14TsP8Ngz3/5dnzUFRoW96R6ucvCp9Que9v2tK/tsQdt+5YO45nWrT6ZqPi17fyU9mIt/aKrPIsa768kHIERqT3+qrO6Xx8VvaGerWe78fhj76tx8h8ZhD/MU+8esq/heJVbFwhToygknxuQNtNz417EYpc7wqz1IgkE6dSjRDEiPRUXCYoi1cAVIzA7TOrAzJNdfj75zuB1I8kZdeoXu5ztTykZB3fYTm1kJrOB1n1MwcS7WrehiDsoC/jG+iAO6rUtKWsoeXxe3/8ARbHuqp3dnFucxIJnMSY7UjercwYnDWjH/prX/wBQHupZyCTbq/MZ4bpSXOCNeY7BKkNswWgAzzUmIIIPajTerR+A8R8biNrOggRpd5D31V7XJXsoszJK2y8jswJf0+urP+A5yfjcmY6n6IG13QBdo29FUm83XN1MG/CNcAx97MNPkxPiUUAbGN96TuO4i2FYXCVF1SsqoJDK9u5rr3CJE01/CRcjiVw6xCTG4+TT0UrLhTcxFpW1Euw9QmPEgR56w4CktE6d84tNxibrEZDcXMcqqUWMoiIXOGGkHUVm1xAIx63IwyDZYJBJGWBzPf8AZTgeGI1oAnU7DL2JjyZmMwjfcH11W/FsF1d8hcx2KySTBGk+O49FIYetTrkgcp0cTWrLTyk6HTYX/MmPdGYsrk5gV5eTlIA745GddKaegDxaxEDmCI8FNIuFZhPZMdrzxEf36afugQHxfEnx/wDymumejEaPR8Yk4HAW4LFATL6nWItg6T3HWieCxKWritGgzaAd+GYD1lhXDBqOrJLAavv4pHPvrlbxUOrrBHaABHPqyk+jcHvArVL5lXwl4w2xFTvMhdKsTfe4vXDLCAKP0QAAfTAoMAY5fXUriDlmYsZjTU+O1cSNf795NNFbaQKGFOIj8EH6i/WtDsKs2l74GnpaiPEzGFWT5SqB7D9QoImLhAsbCN/P9tadwra9UoU2dPlHOSL06z/elNa9HnvWjdlVRWCmTBMhttI5RSel7MTmIUbzudo08auTEwtm+FEAPa0WRHZP0RPqoFSuNcsJ+nZAC/O8EdGbWV8MoBChog5vH9ED66BdNeMqMZfZw3ZuMqmBpGYAjzHtecUZ6M3T8ZsZgZ6w+V5iebE+oUK6X9HDZ7WI7Sks2ZDuwYqw1gzJnWND56CKYfc2jFOsabEBb3096iAB0sCW2tKpKlcsGNtZjuJmTXHEdLbjAGNQSQCToSeXcO4cuW9cuvw67WSf1n/71heIiexYQegt9lWUTmfqf2h1qVQfkQD/AKr97mcVsXsZAFs9mQMgJ1Mbjfu/3q3dRwpgRthsICCP0bI2PP7KTuFdIMVatBUutaGrZUVRqfFgddqcMTeLcKct87C4Unb/AIXfpQFZTcLsITFUKyMj1gbt1ne1uwWiZdxJCtoo0P0ANu4Sasvp+XODc2QCY7em6B7BMTzkofMDVTdcArTpofnKOR7quLpUQcFcI26m4Y/aw59wrTdEwK/LWTvHrKRt4q60lbRiSCdBrJnu5zWS+ImMgBjNvyylp80AmieExYVL4CnTUy3PrU200EmutzGS69hfxLanN+RuaeVHLurVPD0yoJEuv8TxKVWQNsSPrBRs3xlLMoBJGkTpln+Yeurf4diIsYcEyThbPrysPdVRnGTatT1Ym5cGiL3YfYkEg67g1anCO1Zw2g/w9sST3G6NPVWnpqhIUW0gmxFSvSDVGvY/aVbcAicynWB2nbXTuAFWh8AwP4YSDqbX+XkB/HbHdvdVZ4nDPJDNA5gv3R3Dv7xVqfAfh1X42V2PVAbnQdbzYCTqdtOXKokHVa4gz4QOAi5xG65Ztcmgjlat89aTuLlcJfw7S2Ulg0mdCiAwPDMT6Ks/pcn4W5838lqkfpNaLYmwoUHQ+V5O1rQ6c/NS7MxJDG410g0tcW3k58NaaGQwrjdWGsjkJYsOWgIOvfUXpOhNtTtLTHnzEf34VE4Y7fGbShcqqWJC6LJtMdhEmZ1Ioj0nPZH7B9t77KUwuGC1A14zi8Q7LlMVrVmJPg3hyNM3RriiWMDirlxoUMygTJJNoKANTzYUuu0Kx2gE1GweNBw90kZiSwUHYDIBMHnXb4WY2iNOpZfGDfvjCplyTJnygNZnu8BWmB4s1y6AQBodvAGKzwW0DbnKp1Gp3/Geb0V3sL2x6f8AVWaVPLl8JuvWV2Ykam+sh4s6v/fOuDD7ef8AtXXFDtP564lP7mfqmjPvBpDPEx+CjwVI/hrhgeFKbSnISxVTMeLTue4ew1Mx1onDBQJJRAPWtSeGJlsWu/q3BH6qP7e0alQjP4S/mFMHleRb/Craq8D5gYaDSSu31ek0/cUsxavfr2xrEarpMkDfTekzEsMj6f5S8/FafeK3ItXj3vbGhI+ae4E0tVPvymqesV+iqTi7EjTOdRt5LbwI9tPPSuxGAxEgMJfeDHyj60m9Gn/DLGnzzqc86K2xY+6n3pUAeH4jT8p/O320vU6McoaVl7x6ykSg3AA35Dv81bSfpN64+qK3y+/6zXBT28ms5S0+GtJ7z2miWvz9Z1sAB99weZPd3mrCyk8KO3+Ew3/5d4qvradoeY+6rGtf+UzP/o7Ph8639lFonecf4uLcLvP2lesOy2omDoCe4/RFW30jB+I3Oc4e5/JYPvqrXOZW3O/NjyP0VGlWlxl5wLajXC3P/qt+8UydFnFYXqLfrlTi7HxjsrpI1k/51r9KKkW8R2rYGT8UdkX6F0aaH+5rl1rBr3iTEDf5RD3a6A1kYm5mTtPAQg6nft/aKPTqIKYuR59kBiMNWau2VWOp2B65zdrzWVguBncmAQMuWxocoiN9/GrH4ED8Xwzd1lfY16q0uWWZFBmQ5bUzytj/AEmrP4IfwTC6f5Rn0XL1Yd0ZvlIM0aFWlR/iKRqNxblEjEceBYqXCgMdRlHsEirH+BvHJcOKCOWydUDPI/K6eyqnx/DyGdlW6TnYRkRI13G+nKrM+ApGHxzNO9re4r872vZGnvrKSqiAC4hDpefwx/MD/DapJ6QMRi7JHIHzkyv2U1/CFxJLGIuO/cAANyclvQfbVf4riD3sRmuKFgQFEyJkwxPztvNNLNufGSnSYjiW0hPhikX7YI3z8u633+n2ipXSjyV9H13vtoSmONi9bz5nEmQN5cRKj1ae2ufSzihdkZbmW0jQTIGZgzTHMgDN7O+qw5sRNV6LNduUHY6Oqae731AwJ/BnPi38grN6+bll3IhTAQHuzCWPnP1Vws3cuGaO9tPQB75rs0zznPsQLHrmeCgdSNTMjQT+UPd66lYYDOu/P6376B4XiDogRVkDXySfnFvrNTuE3rjXRnVgsHXKR3/bQ6ZuQJp6ZF2uJwxJ7T+c1zy7b+v7TXsQe0x31NEuE8PkqWI1IAEd8anSrqG1zN0VLaSw/iFuzwsR5dy3ZLE9/WWTlHmGb20oW7hVFBkEB50iJWBTdxGwl/Drh7jZOqyAXAwmUUJMEcxOk0AbovhVbtYw+MvbHf3+akfnzlhOivCaiKb30N9PZgvEYkkEBiOxEd+kEb+mn7jKnqLwj59s7ToFHiKWvuXwxfKxM6R+PX/SJ5Ud4l0jwt+yyW7yXHJDQsz2coB2IiJqEsR830gnSmD/AA7+Pd3Dtgfoxb/DLMD5x5J9E6828PTT50mb/wAPxA8LnsuGkbotpiLWhEN4weyx+gJ9dOvSc/gOI/5v87Vmp0Zqj/jL3j1lQDYen6zUSfwgf+17yKlrsPT9ZqMVOaTGmkwZju3pNTa89lVW+S3IgyTb8oen3VYuGn7kj/4drnHzwKrpPKX0+6rGwc/cpY/M09j+FFobGcr41/l959BFXApmtMJkmQO23MAcl5Rr6O6nriOE+MYVbCko/VhcxjLmUJ4yVlY2pCvYtxabLmzAaQbh101Gwnz0Hu8Y4gwLddiBr80lfqinAoI1nnnLBgwjUPg4uzDYhR5kJ8eZFSbPwZkrmOIbadLY+00g4l8bqXu4gzp2rrDl56ifEr8jM7H9Z+6fHwNY4NPqEYONxZ/qPlLNboBaUS2IuetB7qOYTiGHsWRa6+3FtGVc1xJPlPrrqZY1SR4EY7TCdOc7ia9Y4IM0krA30J7/ALK0EUbWgaj16tuISYW4vbTrrmViUztDBVIgyQJmDtVq/APH4YQCPxWhjT8dpoB4+uquTDLlMSQIkLYB1hoOrctatj4D0AGKAzf5WrIEn8btBM1El1ujAvT1Dc4piHftW8KgdVOxY2UYDxkiT+qBS9inIvhCc72wVdu9zduFj4nb104dP+Ipbx1xBbzl1U3ojsrlRJbTXQiB4+NKPGVW3isqABbakEDl8regeo8/fSzbnxhGYlVBFhpbwGp87995H4teIIYAsxlV7w2gDDv02jSfNWnGOjqjqVJlbahTGzOWuM0mZ00G20eNdcMTcuWmgF5JQHm2y5u5Rox8ENcelPEzaS2LShrceW0yzktmOh1mC37Q8KqjYMLzdRn4WVPfv89UhcTAFhgAIgRy5ig1rizKAoRdBEk0W4gW+L9ryiFnzyJoBm8fbXWuRtOQigg3kl+P3ZnKntPvrA41iDtkH7J99csP5azr2hodt/PRRrszFtdBJhNh3+Ak0GpXKGxJj2HwJrglbDvkTDcHv3ELLauPJOqoSNInYeb2UQxGHJt5DIaIM6RESDLT7K4tjG0GkDYZRA56SKlvhsUkE27q5iACbZEmJAkrqY1oDVs3KPJ8PNLpMNYH+4Pedj3itG6PbGYBoj8auTGZgfPFFMHjGW2+Yksp07R3lBy3oL1ysbp/CxUNr6QT96IUlestsygk5HzRG+2581FeC8OS0sqJJ3Yq+umg0gRWy8bYGSAfA/8AeuVzipPJdP750P8AU33EIfgzX0YRj6Myb9qBALfRP0TzzROsU7dJLX/h+I810/x3KrnoliC2LsgATnOnZ07DftVZHSOfufiNJ0u+gZ7lEdrreckIaeIy9TW+sphToPMf5jUsYazzvMdOVs7wNNT3yPRURNh5j/Ma9Sl7T2LIWAsxHdb7gzE6j0+6rJ4f/wCVLMA/E1EMcuvXEQSSI51Wp3HpqweG4Ynhdt2MxhSxkmdWuoTI1za94560xRGhnD+MsSyd5+0TCfKUhpB0IzEH1mfZWzYQxGUmRJ7Hie8+HtrzYkKsussYyIeskzJzGdCgA5Eb+BB0s4d3Jdix27KowtiP0QQp0B1PdR5ywdNNZk2hGx5icq9++5qFfcBiIMQToUHu/wB673b2UdoBR42xA9ZrXCBLxaLttcq6khFjfaTJ/ZBqgDNOVG9vObW3mInb8oPcBWzXADr3flP71rtg7ma0HXMymRmyKIjSATz9Vea6dpf0so7/AD1dpkNm2kIwSfJO+7OdI8PCrV+AyPwvLEfJRAYflZ8rxqr2xLQRLwR9MDbzVaHwFPIxc7zantZuVwitrvMVr5DIXTvD5MffLR8t1R036u2ga5Pd+Lj0ikO1cZ7924V1ulnGuwL3AZ8BB8+lWR06wBbF4jtAtctBEkRlDLlInnLCSfRyqtHsvZv5HYTlnfQKWcga+OvppdtSZauDT310H0/88p0bFm0rlToU6pdNZYKWM+YMJ7zXPpJayPhrR1Fq0rsP0zoV85YAeut7/C7l45bZGgESTtoJ9EjTujvrOK4YVvL1j52trB1mWLO4Y+MP659N0Vu0urVRKVuet/QffzkbipPUaxPZml8tR/i7fJekUCy105y6e02w85084+unjhViyuGS3ccL1wDNDhC2c3lXciQq2417IN5p5Um28MVdZ5kcj9lT04pdCqodgEBCkGGAJLQGAzRJJiY1NJ1SA152MLTZ6RVdNftHEYezmBXqiyIbpbO1wW3Y2wg7TR2TnIUiSEWYJrbh3D7qvcfrgr3QqQO2Eg6llJhmGa2O1GtxhsJpPxHHb7yXvOxKhCSRJUEEAmJMESDMjlvWy9IMQoYC/cAbyoY66Kv1KB6KHnWGOFq23Hr9pAu9u45Y59ZltySTqZnU7mitoAhwTClwCe4Ssn0DWhNpNTty99FUsnI+3lf00nVnoMGBb32xpuHCNm1VcgyKOtXLBhVIC3BmUZnJIliFBgS06XBZyXMt6wFVTktlbbEQbgBEtLXDESNw2YzIpRdTWrA1OL2TH93f7zD3Qr/E2DI8s89fJO/Zn21ZPSM/gF/9W7/PcquOhLn4zaEHyzPlR5J/Zqwukn+Cv+a7/PcoxPyicCoP5o/8vvKgTYeY/wAxrxrC7D0/zGp+EwahOtuzkkhEBhrhG+vzUHNtydBrmKBVSxnpqlVaSBj2d5PUJCsWC922gKgsYBZgo17ydAPGrHXAtY4cFuhVIwzWgcylS5u3GChlMSQQd/qNIx4q4MItq2sgZVtIRB7y6lm87E0U4XjFa5YyIjkIbty1kHUs3WG0FZARbRmVgFIXV3UHTUMootYTgY96lQhnAAGu9zy9dBJ+HwPDjbQsQzZFzMTfBDFQWEKpUdoEfs89aJ/cnhvV/J37yEr2gbN25bmCCYyK2kn51AOknA7dllbDg/F7yC9ZjNpqMyecZtjrEc5qNaxQyxBIiIJueGummu/doa0ByitWrmAI5++YkjG8PRSxGS4kyWW1dECROZXynTwnxNAOJnDdWF6tHcxEKZJIBkFSABssa6g11x2MMnslUlmIlhOoIUgnUaAeY+FEeFYFsFbtOTDNoV0VkLAGLbFWyMFjO4Ay9YAJIYqRbjXlBMFZdRYnbw/O3htOuH6Ni3ZTrXw+FDCcl8qjDczDEv3brz8K8vQ+5dGaxcsYkDcWLltm/wCkgE+aoR6TOgLCMOTJi2kMYmQzsDcuMCNSzHao69LFZg10ZyoDdaqi3fWdil1dSf0bgdTOwrdrxUMV6pyuKQzBldWXdSVUzsZBEgjX1cqtD4DV7OKMn/K3IPK53UBu4T7pWWVsr421b62xfCR8ZsaiGXlcBBUrPZcQNDRz4CWlcXAgTa+Zk1yvJ8ag3mnYMk16dYqOInUAKLcz45j76QOL3Q2LO2ltdTMeenP4QLoGPvFogG2Nu60jH66QeIMfjQn6KTyEBAdaVuMxEEhF4Q4Nisj3H7kOnjnXah64vMzsebf6FqRgHJLyw7SwJI5FftqHdwrBmETrOnmUUWiyruYOv0pyxdtrikICTIgDepfD+hGL8psO08gSvtBNF+jZW2SzAZwwCzy01NOFvi4icw81NM4IsJincaxCx3Ry+lss9iFUSWhdBPOB40tE1Y/SXjAOHvAQQV967UgYS0rKDmIOpiPOOdJ1d9Z6H4c16ZA3v+JHU1k1LGCXTtHSAOyPt1rb4oI8obk+T3gA8/VQcwnTCv1fWQbS6n0e+ilsdh/1v6aH4vAmARcjKI0EcyZJnfXfwFdsNiQLZzNz5n9Xv50OoLi4jOFqZGIcWHXcdsIDAAqD1iawYEaSrtHlbgqF1gSy61jEYBVUkXUfaACJ1JB2J2gHug8tqG/HkPzx661OOQfOHtrFjtlhuIAbmqLeEY+hdn8MtGPnGDp9A6767RtVj9JNMFf813+e5Q34Or4OEtiFIJuEExyeOes6+yjHS2zOGugTORv9R95oma6zzdTL+rOumb7yl0uA5VGbNOUaaEltPrFFekWIVL5tBjlsgW1gSpA5nxJJJ8SajYXDlLqORojq58ysG+oVM49gerxV5VLEBzGsD0xW0tlM6eIY8ZRcaA2+g9PWQTaOXMoYgeHnO/r9FSrrC3gTkds93tPlGqhHfKvryH9onXauH3Va0pUTBGo2398H2jz1LwtsuyKupYhQDsSYEN4d9P0Ka7zhY6u7XU7Xh7jl7rOE9YwMW8T6kxVkO4HmN7QfoCkbhHAMTeuZLew1a4Wy2gojts50C6jxkxvpVh9C+IpcGKiMjXcySJBtBRbtmD4Wp9Na9IuGOubEWXjUFkChQY2JjQspiCVkTvpWCcrRVCGXKTbt9Yt8G6P/ACzA4jDXRaYEgO3ysLmy2tBmjUEmBrzqV0l4e966xGJwoCyqrcvBX0YyxWQe0SX56sdNaxhxcS3LW7a9VeW6blxmLZmuIdtC2iyR9EHUGDWnEejrhx14QBrjWy2ViJU5ddjGnIyBVqez35wlQBmtmFhoN/xzOvjA78Oa8glrTOFZtHG4BVhLRqygacyFIJJYUCu4NuaE7GIgGAFEn6I1pq6Q9GMqr1N22QG7wYkAZtBmy7jWdp1zGGHot0JtdTGIW1eLnMzt5KqADCvE5ozGdtDpoCbvl15QdQq/f69sDfBxxFku2STJtYlI0I7GIR0uDUCVDJabumTVnfBtw8WMfxa2BAF22Rv5LdayjXuk7VVvG+Crh89q2mUXMSgtiAG6u0r3WmNNOstCec1efQnhlq3YS5bQI123aa4RMk5J1k+JgVt12b3teLBtCJW3wgY0rxG+HtXCvYystvOD8mkzB018KTsVgHvXc6JcysygdhlOyg6EeerN6YYsLjnU2rbaKZPleSg+2hgxen4qNOTnaY81U1PMuglK4UxU4NwNw9z5O4RB1KttIHcYIINTGwC90+n/AGo5duW9QyXNJPlTt3TUZrVswQbqz+p9lC4RA2vNNUUm8ENw08lYT+lFYfhl3YXMvpDeyjVm0mvbuGPpIp/1V1tYVCYFwfuyPqathD1SZ1iuOF4jNDXLVy2fKUrlJG8aTzjmKDN0cxaaKttx4PB9sVYqYD/jIfQR9ciug4c300/ef/zVMl9xD0sQ1LoG0rZOGYsb4eR4XE99djhMREfFW9D2z76sE8Jufo+hh9orjiMCV1YD1j3NQuGOqM/rqh3Y/T8StsUl0DWxdAjuU6+gmtuIYLI5FtLz25kHISdhOw76enYD6XoVvsrS+zEQkT+lp7qy1Ow28oRfiLqb3v78Ij2MK5P+HxEeFvX2kUQtcNJ0+K4k7alEXz7vThg7TAdvKO7KVB9ZipyP3Zj5mn6tKytK4vabb4nVYb+ki8BC2rNpWzKy5iQZ0zdboSvZPlDad6J8T4wXVUALKQQ+U67bTIOsnaob3u8H0zWAfMPX76gpgHSIGpdix3Os43rGFC/KhlHi7AnwUFtT4VBTB2rxtm9mtg9kAOuZlHZt5iw/GBQFKGCwAZcxzKCRUH+xWPiQMyo171X2yfdRlAA2lM5POQOJdALPUuVbEl8uzH5zbli1sQoKgmYgUscQ4gqIy2jmZgUe6uqIsQyo2z3GEqWXsqCYJJ7Lfe4PZYQbdph3FEI9W1YPDEIjq0I5Arp9RogewtBEX5xb6LdIlQ5W0RlyLyEqZAB/a+qp1/4TWDMLYUgDKpI8dSY35gDTxos3DxEEIo7u0f8AT7qjtwOwd7Yb9ge+pcE3Ik1tYGAMZ0mL21Xs5HZmiAJYnKSY5awB3UTxNwYhQFudZetpDKuuaAALgkjl5fMEFiMrAib97uHMfIgRtyjzEOI9FaXejwyhbRyQcwM7HkQVbMGHfM1pqvMCYy2i1Yx5TTLPL0zr66dOA8TFmznuBVRZZmckKssSsET2tgFjNIgCd9V4c5Hyl4O30ms2HPh2ntM5PixNcbvR5LjBr167dK+TnMKk/QQKqIfEAGqqVMy2tKUEawVd4icZxAtfzW1FvsK2jLbkGXHJ7hIJGpUZRrFXL0Mu5rbdpSIWAPmiDAjlt7Kq+30WsC410M7M4AMuIgRoNiBoPVT/APBthRbS6izlGSJM/ToV2LL1D2ZoaXiB8IVnPxi4uRjJtiVcqfxabbj2UKwxfI2a1ibarbLT1kzEtAzWwAfOaL/CDeycWusdlNskaT+KSgL4+2ECgtItskFVUGQ4BME69s9/Oi3MwQJqnHSTLG/PflRvbmFdrHStF8rOY01T7CdqE9cByHomsfGl+j7P96vOZWUQ6nSa03kuoP6XZjkdxFFMFjAxkMhHg6n0QDNJpxVs7j+GubGwfm+w/ZV8QyZRLBGJjQgez0bVFxd5R2o8TM+oeNJK3raiFzDzOR6a8eJmMov3B4dYT9dXxDKyRvwV5WA1jXnUgeVq7RGok+bv76Rxxe4NFxDad8H3VLHSDExq1p/1rf2EVOJJljlZeCuVj40RXEOiyHHqHfHdVf2+k90Geqsk76ZvtruemNznhx+y5H1ipnXqkymPH3WvzGhHef8AapRxrgnMiECq7PTcc7Vwb7EH6zW1rptbE5nfUc0I5eBNXdJLNDq/CLhXxHxc4dGbNlkhYzTsCVJnl56Zusw4BPUoO8CP9u6qMw6o2NF7rUVeu6zUMIGfNG1PN3jSvIW/ZIB+mB9dZCpe5lm42jyGsMJFpvQzDlO2asZMPztuP2lP1zS3gOJ5ADmRgRyuIeXnn1Vi9xByBAntd/m7q3lWZzNGlMFYYdkuPOqHu7gDzrgcHaDQbwH/ACmn2PFB7fEnUwEaYjQeHmqGMfLnMYYFgZ0M5m76mQGTMYz2+HWzteB9DD6zXQcBH5ZPYPrJoJw/jAmCRO3vqViePopImpwxJnMmP0duT2XQ+ZhP8nvrk/Bbw3BPmZfeRXC30htGdQNNJre3xRZJzaeBqskmeePDLn0T/D7mNY+5lz6DepvcK3HGwAIdvWa6txpgJz6eIB+sVWSazyO1l1/y7n/S3vNNfwfOT10hx5HlR+ntBPtpaTpD2dwTP0R/pps6DcS63rdtMm0/pd58KyVtLDXhjGdH8NdYtcw9m4x3Z7aMTAgSSJ2EVxXojghtg8N+5t/016vVU1NvvWwf5ph/3KfZWPvVwf5phv3Kf016vVJJn71sH+aYf9yn2V771sJ+aYf9yn2V6vVJJn72MJ+a4f8AdJ9lYPRbCfmmH/cp9lZr1SSaHolgjvg8Mf8Ak2/6a1+87A/mWF/cW/6a9XquSbDong/zPDfubf8ATW33q4P80w37lP6a9Xqkk8ei2E/NMP8AuU+yuZ6IYL8ywv7i3/TXq9UkmfvPwX5lhf3Fv+msfefgfzLC/uLf9Ner1SSY+8vAfmOE/cW/6a3Xolghtg8MPNZtj/TXq9UknZOj+GXbD2R5ra/ZWy8Dw/5vZ/dr9ler1VJMDgOHmfi9mf8A21+ysN0fwx3w1k/8tPsr1eq5Jj73ML+bWP3SfZW33v4b83s/u0+yvV6oZJj7gYb83s/u1+ytjwPD/kLP7tfsrNeqpJr9wcN+b2f3a/ZUjCYC3anq7aJO+VQsxtMDWvV6pJP/2Q=="/>
          <p:cNvSpPr>
            <a:spLocks noChangeAspect="1" noChangeArrowheads="1"/>
          </p:cNvSpPr>
          <p:nvPr/>
        </p:nvSpPr>
        <p:spPr bwMode="auto">
          <a:xfrm>
            <a:off x="63500" y="-1049338"/>
            <a:ext cx="2114550" cy="21621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8" name="7 Rectángulo"/>
          <p:cNvSpPr/>
          <p:nvPr/>
        </p:nvSpPr>
        <p:spPr>
          <a:xfrm>
            <a:off x="460375" y="3284984"/>
            <a:ext cx="8432105" cy="2139047"/>
          </a:xfrm>
          <a:prstGeom prst="rect">
            <a:avLst/>
          </a:prstGeom>
        </p:spPr>
        <p:txBody>
          <a:bodyPr wrap="square">
            <a:spAutoFit/>
          </a:bodyPr>
          <a:lstStyle/>
          <a:p>
            <a:pPr marL="342900" indent="-342900" algn="just">
              <a:buFont typeface="Arial" pitchFamily="34" charset="0"/>
              <a:buChar char="•"/>
            </a:pPr>
            <a:r>
              <a:rPr lang="es-ES" sz="1700" b="1" dirty="0" smtClean="0"/>
              <a:t>Introducción</a:t>
            </a:r>
            <a:r>
              <a:rPr lang="es-ES" sz="1700" dirty="0" smtClean="0"/>
              <a:t>: Ese mismo año se le ofreció a </a:t>
            </a:r>
            <a:r>
              <a:rPr lang="es-ES" sz="1700" dirty="0" err="1" smtClean="0"/>
              <a:t>Pembertom</a:t>
            </a:r>
            <a:r>
              <a:rPr lang="es-ES" sz="1700" dirty="0" smtClean="0"/>
              <a:t> distribuir su producto por todo los Estados Unidos. Se realizó la venta de la compañía y la marca al empresario </a:t>
            </a:r>
            <a:r>
              <a:rPr lang="es-PE" sz="1700" dirty="0"/>
              <a:t> Asa </a:t>
            </a:r>
            <a:r>
              <a:rPr lang="es-PE" sz="1700" dirty="0" err="1"/>
              <a:t>Griggs</a:t>
            </a:r>
            <a:r>
              <a:rPr lang="es-PE" sz="1700" dirty="0"/>
              <a:t> </a:t>
            </a:r>
            <a:r>
              <a:rPr lang="es-PE" sz="1700" dirty="0" err="1" smtClean="0">
                <a:solidFill>
                  <a:schemeClr val="tx2">
                    <a:lumMod val="75000"/>
                  </a:schemeClr>
                </a:solidFill>
              </a:rPr>
              <a:t>Candler</a:t>
            </a:r>
            <a:r>
              <a:rPr lang="es-PE" sz="1700" dirty="0" smtClean="0">
                <a:solidFill>
                  <a:schemeClr val="tx2">
                    <a:lumMod val="75000"/>
                  </a:schemeClr>
                </a:solidFill>
              </a:rPr>
              <a:t> por 23.300 dólares</a:t>
            </a:r>
            <a:r>
              <a:rPr lang="es-PE" sz="1700" dirty="0" smtClean="0"/>
              <a:t>, cuyas estrategias de Marketing hicieron a la bebida una de las más consumidas del sigo XX.  Para introducir Coca Cola en el mercado se utilizaría el modelo AIDA, el cual se basa en los factores psicológicos del consumidor al momento de comprar el producto. AIDA son las siglas de atención, interés, deseo y acción.</a:t>
            </a:r>
          </a:p>
          <a:p>
            <a:pPr algn="just"/>
            <a:endParaRPr lang="es-PE" sz="1700" dirty="0" smtClean="0"/>
          </a:p>
          <a:p>
            <a:pPr algn="just"/>
            <a:r>
              <a:rPr lang="es-PE" sz="1400" b="1" dirty="0" smtClean="0"/>
              <a:t>Nota</a:t>
            </a:r>
            <a:r>
              <a:rPr lang="es-PE" sz="1400" dirty="0" smtClean="0"/>
              <a:t>: Campañas publicitarias creativas en donde se invertía el 20% de los ingresos solo en publicidad.</a:t>
            </a:r>
            <a:endParaRPr lang="es-PE" sz="1400" dirty="0"/>
          </a:p>
        </p:txBody>
      </p:sp>
      <p:sp>
        <p:nvSpPr>
          <p:cNvPr id="2" name="AutoShape 2" descr="data:image/jpeg;base64,/9j/4AAQSkZJRgABAQAAAQABAAD/2wCEAAkGBhQSERQUEhQUFRUUGBcXGBcXGRUWFxcVFxUXGBcVFBUYHCYgFxkjGRcUHy8gIycpLSwsFR4xNTAqNSYsLCkBCQoKBQUFDQUFDSkYEhgpKSkpKSkpKSkpKSkpKSkpKSkpKSkpKSkpKSkpKSkpKSkpKSkpKSkpKSkpKSkpKSkpKf/AABEIAMABBgMBIgACEQEDEQH/xAAcAAABBQEBAQAAAAAAAAAAAAAEAgMFBgcBAAj/xABLEAACAQIDBAcEBwQFCwUBAAABAhEAAwQSIQUxQVEGBxMiYXGBMpGhsRQjQnLB0fAzUmKCJLLC0uEVF0Rjg5KToqOz8QglQ1NkFv/EABQBAQAAAAAAAAAAAAAAAAAAAAD/xAAUEQEAAAAAAAAAAAAAAAAAAAAA/9oADAMBAAIRAxEAPwDLrqchXMlEstMFaBWHTUeenrT7W4Jpqw2oHiKeK86BNvQg0rD5dQd/Om2u94DxNLsLzoJGzhzEjWnFYimsPcI3aUbauhvaGU8D+dApbx5U8t6k9geEEcx+VM5DNAZeuSuhNCW7u6nGlVPjQykfrzoLpY0tprwFP225Uww7lvh3V+MUq02ulBIIafShrbUUhoCre6k4kStKtrXcQe6fKgHsrVjVO4n3R+NVpHirS7xbT7q/jQNgClRTDXqbe/QFVwnnQy3q8blA8QKYdhSHv0O92gF2legiN3Oos3dZ8aJ2xidQOfCgWXuyOYoCNpXe96D5mot7k/r9c6J2ke//ACj5mo1m0P6/XCglei7f0g5YByMD4glQR8RVpvICxXggk+MEr8WU+lVDoiJxDaCcjb+EFTPwj1q0Yi7kztvBEHhGpYEzyYtQCXr4Q66BpI8PDy1r1PIsQ9wAysKvCDvPwHxr1Bhj76ain3Wh1O+g7YHeFPXDrTWF/aKPGlXhqfOgYt6uPOi0Gp14mhMKs3QB+9/4o4W9SPGgJs0XbIoW0POibaigeW6V3U8mIze0B5jShcmtLcgaUDl9hl0M/Og7T/r30+yiJ/UUwq0F4xJIW1420PwpKnWntpEBbE8bFoj4j8Kbt3KAm25ouzdoEXKct4igl7dyvYm73T+uNRwxp5VzE4yRHl8xQOdtof1xq14pu4n3V/GqD9I09/zq67SJFm0w4qvyagSTTb8aj3xJ514XeE0BwFPCIqMznnTlsnjQGsopu8BPChG376avLNBH4yDePGnMfbC21g8RIpm3hmN0kgR513bGiD7woB9qP9Z4QvxLflUJibu+ObfCKktoNDN5W/ncqDuX9f5m/Cgn+hl8G+RwCEk/zKKtjmdDBkabjMj7XmY0qodA0nFPH/1ufKCpn3iPWrZtElVOTeGPAaZWyhjxgA5fWgSWYwFKrlVAWbdOUQg9BPvr1OpYyqisdCM0byzGJbyEx/NXqDD8QlCZN9H4gTQjpHwoG8HpeT7wpd/2mjmfnTeFP1lv7340u82p8zQe2dbm8g/iFFOYdh4n50FbkGRoRuPGl5WmSSaA9LlELdqOtAjQ8aKURFA/cva15r4O+kqNaWg8KBQvSNOVcNzf+uApROhPn8qFz6/rkKDQ9sW5TDH/APPbH/M1CI2sUnaG1FNqwpYSLSCOOhoRMZbB1eDQS4M10JG+gVx6fvrTrbYt/vD4/lQFFqTfHdJ8vmKGXadr974GkYnaiFSATJ3aHnQD3L28eJ+Bq+bUxyDD2gWE5bZ9Ies3u3ASfMmp3pRc0t+Fq175uUBy7QSfaFc/yvbDHvTVS7Xf6V0MTQWy5ty2OdIbpGnBW+FVhg53Kfdvp6zhXI9gmgnLnSPknvNMnpI0eyKjn2ZdI0Q867a2NdI9mKB9tv3JkBfdTd3aruhLn2SpHvqOuEqzA8NPdSEukoRzYCfE0BNzHG5mP3fhn/OgEMz6/MflS2tFCynf3PiH/KmbDd1vOgtPV0T9JukRpb1Omg7Rf16VeDh85A+wkEncSQSYHOWMnxqldWSqcReLCYtqfXtF1PgONX7FEgqIBcx3Y7qEKCTHhvPKRQRF26R7ZIBhgVJkFgJTQbhp+hXKeRZd1BbMpM5eKyQrAfukAV2gxO8tAOdT+uFSl5pigX3n0/GgFWA4PBST7iaVkkzXbg19T8zT1oCgcsYQbyaltnbEu3v2dst4x4UxgbOZ1G+T8K2XoPhbaDKRqaDLLXRK9al71twBu0JHvFRGKKse4CDr5Hxr6feypEEAjcQdfSK+fesDZ64XHXraKAhh08A4mPQg0FYS7r5UXbNRNu7r50Ul3fzAoCXfQjzoTPqfP8BVhsbNwrKubEXQXEQtuZMa5TOvnFH2eglpjKtiCOBYW10iBAgmgqtu7RYbWrjsnq4sM4z3L8A6qoDM2m4AL3fMmrXf6scASCwu2dFGQXLep3SZBM89eFBlOf8AWtKBrYrfVJggP/nPnc/IRSx1V4H928f9o34UGPKxJrs1sidWeBB/Y3D53Ln96nz1a4GP2J/4lz+9QYgW3freau3TAL9DtHTNCDxgPcFe6adXowi9tbvrkkdy5CvPAIRox91RfTK59XbGuiKTvj9pdoIvYV0G73gCIO+rHKg8PcKqWzASTG+DRF1Cm8z+vOgtX0lSN4roxa8x8qphxPvrgxRFBdjj0iM1OW8ag476pIxnOnBjIoHtrAdo5B0JPxoK1fhI4B1Y+VP3bsiTQJb6tz/EvyY/hQFYvF52Yjd9Xr/xKjLDyTHM/OlYRpRzyK/1Xoew8TrpJ+ZoL91Z2/r78jXsl9xuLmHqAa0Ofrbk6Eq0H/as518UNs/yxwqg9VbzevwJm2g8RNyMwHGJq/YjDi7bYAnujQ8bZglQ37wA4Ggi8Rhc7oQ5RRbkuBMl8hVY47nM8I8a9R+JuhUtzKyqmFGYlioJO7Qax6V2gwVmoS6NT6fjRTMIoK/e1936+NA3cfWnsKpLACJNAs+tFW7wUqwkEE0Fl2IgD66HdV/2PhWCtKowK6NGd83CNe6KzbD7SDMDqDPe3nXw5VsHRK4beHdwMxCyPKgVs7at7EWmsyFuoy89UB1051n3XHgjbxFljH1lrgMs5TG7gda0DomihmdUvhmJB7oKyTvJNUjryv5sTh7Z3paJPmzbvcKDL7Z71FhoB8qFNrKa0noB0AGLtJeJ1zmQToEGUgjzINBIdDehl427V9xmVUZAgBlQxDqwHHWQ0awRVva7aSFJyHfDgofPXhM+6rDjMamERBlJDGJAkAxOseUDxIqgY/FdpiL3aMra93Q95T7OUmBAmPSgs93atl0NnD4gLcaJNkKWniM7aA1N7CuM1pS4GkgaMG7pIJYnjIO41lSWxYuW3AYm4xX6oZ3JCyAAdBJ0zcIO+rXgOkF7DPbt3lZbLqzCVJuKRJcGT7IIkHUd7woLy9wGVB1g1zDOIgAjKSuvgYmoM7YAQ3UBgwBEM2rASV0mBrE0XaxLC6uuW26sxVxDZhx92tBMUh54cxXO0B3a0oCgyzrbYi7a5FWPHeMuvz3VX+l6d1T/AKu3/wBy7Vi64l+ssH+C58CtQHTNvqEMQclv/uXKCt7MfvHy/EUVtKZHlUfsu53j5D5ij9pvqvrQBzSSK5nrwag5SiaSK6FoFvd3+f4U0G/o977yfJqReGtOC0Pot0/x2x/WoA8Afq7k81/qN+dD2RIbUDU8PE09hQAlzzUf8rflTGzwHZlJIDMRoJMlWjjuk0Gg9U+HK4m8GaCLYkZe9KvMqZ0KgExGuu6tNu3ckORDDukAaFVbKyjmSdRxAms36pj2mKvu0SFbx1a5qV5nvEVp1/D5wqneWz6RCyxYuD5HJ5TQN2sGYlWyM4BDEAhbYAC2zOmaCPca9RFs5gMqZsuhWQARAy3PVd3ma9QfNN5ooG+aIvkn9bvOgsS0HzFAw1ynBe0AnjQt24KsXQbo2cZeAIlV+JPhxoL11SdGLeKS4bq5lJIB5Qd4POtJs9F7lhMtpsy7tdGyz7J50b0V2VasWsltMrD29AJPOBuqdoAMHa7O3LToCSOUa8PWvmzpNtk4zGXLzkjtGOWdwUeyvoPiTX0ntnC3blvLZcISRLET3eMUNb6H4MGThrBbeWNu3JMRmOm+g+d9ndCcVfZCtq52bE/WFe7C+0QffHPhW7dANjPg8OtlzmB7ymIIPFTHoR5xwq0C2AIA0HDh7qUFoM26zulF7CsCgZRChW1AJacxRuDDdz1qP2VbtYtLTPibjtdVizsdLTISchaQYOZBHGrx0/T/ANtxegJFpiJAbUDfBG+qhszoQuIwli8LYDOmcqsIczMSIIjSIFBF9IWSyL1q3eA7FLgDICjZh7NstJBfU6iNPKKD6E2O0sG5cu3HxCPNq27Fy0NbkrmOvczCPOrbsbocMwS6oYKNVMEHUkA8xrv9ag+huz0x1llWwtprQIIUsJLPc3Gd4iKCdx2TDSmHcqAVZwFzvaDQTmLEhoE6akeNO9EgmufEX7twspC3DpqoLBSd3HSeFPbJ6OG02VRLEmZ3KCOJ9KR0awDPexVm4VZcPfJXQg98ZtdeRigutmyqkwACdTzJ8aepuzaCiB+vKnDQZT1yt37I/hf4lagemrE4W2eORP8AuXKnOudouWfuMfiKgOmT/wBFsT+4h/57lBWdkEZzw0H699HbV3j1qK2Vc758h/WFH7UuGRuoBGNdWmjcpRagdDV5jQ4euPcoFudfX4RRNsg4e+o1Mo0btFzT86DO7cacs3YDxxUigEw69x/vKPXK9AWGKmViQSdeG8AjkeNH2L0I33h8moEII1OuulBo/UpdJxV4ZkWbcxPfYm4CSo3NAHpNbBhkUSZ9qNTEnQDQcNdOVfOHQvG27GPw9x2VVV+8zEEKpUgt4GCdeE19EbLxSYiLlshreRXSNAQxYKwBExlQR5mg7dwwaInQQCkgwCRDeXw1rlJ9m9kAJDq1wqODBgCw8GzGfuivUHzNicSWMkkk8yTPqai8ad/l+NEYm+SdYE8qj8Q+nwoGC0mtt6m8IEuA85A9F3fE1h+aDW+dWmGz4W0VMOLjEeeUED1g0GqXsIZzJow+PgaIs3Mwn4cjTOzsaLqZh4gjkw3inDagyvr40D1ergNdoPVW+lfTvC4G2Wu3FL/ZtKQbjHgI+yJ4ndVjdZBB3HSvnvrX6DfQrou2p7G8TE70fUlCd5HET48qDTuhvSP/AClhS2IRJvZgbWpXss7KBJ3nTU1b8FhUtW1t21CIohVG5QOArIurzpeMLgrVlkJK5mlCsEOxYTJ8audvrItRJtOP5kPyNBZ0woDs2usH18Kr/RPo4cIbwS4ri45JIBGQ52cgyTJ79EYLpfaxDBLZMtwgz79wqbtQigBY8FFAuzhlWcoiTJ8TzNIs4JEZmVFVn1ZgACxAjvHedKZxO2bVuO0bJMxmBG70qMx3TjD24gs+Yhe4sjXiSYEUE+XA3mvBwd1Vn/8AtrBJIRyRIMm2PZPi1SGxtvLfJyIwG+Tljhpox1oM/wCuvR7H3H+DL+dV7pxYY4fDsB3RaQk8puPE1bOue0pWxJOeXgcMsCTPmBpVb6dg/RLBUHKbFmT45zv9aCj7HPfM/u/2hR+17skeAqN2b7Tfd/tClYpsxjeTu8+FA9Ywly4rMiFlQSxHDxNM5tKnujVq9btYom28W7feEERm0k+FVwbqBbXYpLXtKac012lBIJdkUyH3zTFlySIp7EW5APMT5HlQLw9oMjeJ+StrQDgwCX3+FSGBPdPLMB7w1CMi5Bp8T8qAno1sf6VirNjOV7VwpaOGpMeMA++vpS7hjatzbUyixA+1bG/JyaBmHiTXzv0DwiXNpYRGXMpugwSQJVWI3HfIBr6QmBEnKREngSN48OEUHGtDeAToNfCNPX/CvUPfUsJZGYA5VVdNAPb8jXqD5SxbSZ03R/5qPv76KxTd4+ZoS42tAwxrfeppBewDDNldHOUjg29TWBNWs9Qm2ct65ZP2srD00Ye6g1XYu0HtXxauDKxJz8iT9pfOrerzpQWK2fbut31BgAg8QZ4GgbmCvWrna2yXB0dDAJXmPGgmzSqFwe0EuJmBjmDoR4EUSGFB2q9066MfT8I1gFVbMroW9nMvONYIJGnOrDXqD5+fqZx9t9Es3Fgai5HwaDNH4Lq+uJetnE2sghQdzJMniDW4xXCg5CgofRHoq9q67woVX7kR7MCPGd81fMu6uxXaAXFbOS4QW4CKHOwLMaoD40raNm8SDaaN8gwPKO6agNoY7FW2yG4AYBEBSNSRqco5UGfdY3RW5YutiRbXs1dY5EeJB114eFaN1d4gthdUVSGPszBkA8fOPSqr03t4jEYcqrM4BWRAAMHUwN01N9WGKJS/bM/VsnyIPyoIfrkug9gOI7T3EWzVc6dXz9Dw6rOVsPa04SLjflU51xrFyzB+y+nj3f8AD3VAdOF/o2E/d7K3P+835j30FJwpIznkn4rQrXTM7iDwkQfCKdu2SsEhhmBiQRIB1id43UMTvJoJZdu3uza32r5LkZxPtQdM3MUEXyjnQwu6b68t4jeNOfKgcbE6aCmY460hG72v+FOka6frWgIwawQeQZvn+Xxr1u6chE6xp+Pwp65bgN91R/vH/wA+6hlMKfd6kRQLwz6Hh31+TUL2ZyAzy+FP2mIU7vbH9U0liCqRy1oJPoTjxhsdYvOpZbZYwIBns2AgnTjWq7Q607Lzls3AANe/a7wMkg97TmI41juFPeUB8ujEEcNDBoi9hH1jEeG7WAI105UGov104cATYugjSc1oEAfZ3nSvVkF7CXeF/wCA4+leoITEDWZHDdzINCXG1omSYHA/hI/Oi7+wSLZuFuExHDXjPhQRBNTfQ3b/ANDxlq8fZVhmH8PGoOl241md2kc6D686NbZW6zgMGDAOhmQVOvd99T4Gp8da+V+h3WXewKhCvaIhDW9YZNe8oPFG3FfdFaFZ/wDUNazAnDXo4jOh+e+g1jaGxUuSQWRj9pTB91V6xti7hXKXpZVYDPBgzG6qrZ/9ROG1z4bEDlBtHT/eFAbb66lvLaZMOeyL6i4VliOGk6flQbNhcUtxQymQaer5/TrbxIm5YFq0AYNk5mB3kEH0q2bT67Ew+GsOVS9dfS4iMUy90cDJ3mPSg1SuE1m3Q3rXbaGJNjslsELMs2cnvKIAgCdatm2NrZLVwZ5ZVJldOW6N3Ggmrl2J1E+JqP2Btj6VZ7XLl7zrEz7DlZnxiqbsHEvjMJdxKssKHAElmlQT3yd0j50R0DxKNsmyLl7sDee6qsGVHLm+4AQtvNBe0vAiQajMVs7tb5zeyET1OZzUP0Ouhy/YseytsUAc5iSrMrNH2QSpPrU6+LC3rknRUUny75oHXwKqhAAiN0fOlYbZlq2xZEVWbeVAE+dR+yNsnE2WuhMqGcnekkRoTwE6aVLu0KSOVBmPXPZg4d/C556Zd3vptrFu9gbC3pymzvHtBluKyQAJILQCOU1P7TwdnHYBruJILIjsGHd7M67o8hvqI2XjrI2Vh0um5LOjfUnvqEZbmZjMopyanlQEX9lWMRs2wmLK27XdYNZOZg4zE98ggA8R4VWNl9GcJbxoWxZuYq3AJLgHUghluFgAANYjlvqy9J9mNj9lM4cWmSbyhScpGXMUuHc5hjB5xVd6r8O9u3nuWwxF24xuN3XCLbkIpL5zJ/hgTQB47oTsuWNq7iWYP+y+yBn1AITcBPPdXOkGw8KxwfZ2Wsq5dXdgw7QBwMxRR7Uaz/EN9XVuhGHVGxqq7XQLl3IrMELHXKEkAQ26NPOjui1uzespccl7iuxUkljbIYd0cANBNBSsT1a7MVz/AEjErMaQNJE7zbmuWOrvZg0GKxB/lB+OSojrA2bfTaF9lZwjuWWC7b1XUFRAB104VWSMQN73v+r+VBpLdX2zGmcXfgkHcBoARHseNLxHV9snIcuIvqQDrmJ1A3wUrOScWASXvBQJki7ujnloQYu+3/y3ddAPrNZ4bqAvpHsy1YvNbsO1y2DbIZomWtyw99RamEXyr2INwSLuYNoe8CDqpgkNruoe/ioUAwdBQOsPEeyflQ+MskKCVK5wMpKDvAxu18QfWd1ewLh7mVjA15RMGASakLuCRkUG4zCSAg1ZQNQSpAgEk6jdM0EBjENs5XBUjgVE66869ReP2dcZt1y6QdRBd1++sErrOu416gj7dwMyQIjSCZJnjVp27bjBKfAj1zNVQwo1B3wfGrDtTaJbDhCB4HvafGgi8LsQm2Hae9qBu05zxpv6CJ9k++pw7XU2UUKndULz1A1O7fNQN3FHUwKBrFBRASZnWeB5UwJFcDURZSaArZmIVJFywt0NG9mRlifYZTAnjIO6i2diYs2cgk5SzM7qDuGYwPhTeHtwal9mEM4X30Ep0M6Nl3C4ghVZkJYawBm+sPODEjcZpnpvhWV8PnUDepgDKzK5BY5dxOh9atOzQBljcNKd6W7OW/grrES1sMwMwVZRmBHoCPWgi+iFpbO27IZSVK5cirmlir5SSYnUfCtDutmwl5wCqqHYBhBCZ4g+s1RuhnV/jrl7D3gE7KVc3DcDEgqDETMgHlWibYwIQX8Ijft7YKhtSLjNDBddx004UFe6vLC/Q9oAkrLXCkkhchQgGZiJ48KhB0exV3Z2zWsWzeVO3R0WD7V9jmBPsyAe9vBitD2D0SuWu68C2R3gDvnUggaRwpzDXlwdu3hMGvaD6wrJEKCWeAx0kEkAeFAF1a7GuWfpHaK6AlFQNGoXNJMcZNT2UNjLoMEZEBG+e62kcZBNG7GDC0A6spEzmKkkkkk6E0Bast9KvuCsBrYjXN+yU7vMigiOgOBdcJeV1ZGFy6FXUAIScumg5/CroNBTVrDjKRETvHnvp1RQVTF9HSmz8ZbuN+1F15tqSQCMwUKd8Ru8TWI4fCE37UlQS6DO25dY1P7utfTLLNZ7b6tf6ebxa21lWNwWtc071DHdlz6+lArE7IvLsbE27mS24LsM5RlyKwIE7tVEDzFZP0cPaYywrdmoL7+yQk6GFBVM0mAPWt42XsW4GxAvw1q9MrMyWENp4iql0O6ubmDxl+8QHCSuHOYEgMTLsNIYJCj7xoJvEYINs+3auSS11BlQhiT2s5Q24ELxO7KaD2vh7R2PfS1NwJJ7q5dQ4OZlnVeJ5irFsHY7paurd33GYx96ZOnnNO7D2B2FtkYhs++JjLEZdfCg+cMbfjdp5acPCgn2gw3Mw0/eb86vG1urLGdo4t2gyhmCnPbErJjQsDuioLF9WuPH+j/9S1/foIE7TuR+0ueHff8AOlLtO6I+tuT999D799SdvoBjxvwz++3/AHqK/wA3uOjXCXGHhk+eagrGPx7OJYktzJLGPMkmh7zSB5D5VKbb6JYrDoWu4W9bQRLMhygExqw0GpFRD3xAGmmlAyt4qSfA/lU3sTHWrbL2qLcE94MAdOWv4VBdos6gCdCdTA5wOW/0rmLQ22gOjgbmU6EcDBgj1FBcduJYF8iwzZSiMhDSyo05rTMwOYKwBWdQGia9VKtZ3kjfp58eHKu0BYwjqR3GHpT2ILxGT4UI22rrRJBjdIFcO03jU7vSg4cw3iPSh7jzT13aDMINChaDqprR+FWgU0k0Rh71BMoANamNhYbWTEnU+HhNQq3u5rrVh2DiRbtliJJ/WlBPbOTUgHcJ/CrDYsh7b22IAuKyt5FSD8CagNj41S5ge0I9YqbtNujjQG9DcXtHCqlv6Al22CF7W26higIXNkJgnKJ4VB9MOlWMsY8Yh7N8W7bAqhsQMoWArXAx5lp56Vadn9PcPgstrE3ezLLmWUdgQWiZUVLnrR2U+hxVrxDK+voVoKzsbrRfGMyybSlYX6vMA5iJKsSdJHrSdh9E8YuITFKM0Bly3Fygq3gSCN++rLb6abHJ0v4T3KPmKkrXTjAaBcTYjhDrHlQF39rNbVc6QxBkLqAYMREmPOqWm18TbxjXYVkIVigBVmPZKvtHjpG7hVtt9MsIx7uIscj9Yg199H29s2G3XrJ8nQ/jQC7N6SJcUllNsj7LFdfIzBoK5ty8L5INjsYEDN9Zmj7RzRHkJqfTFIdzIfIg/jS8oPAe4UAWD2rnBmARHFYPrUdYuOuKuXCkq6IBlKzO87zw3VP5Byr2QcvhQIt3wRMEecTUNs+zfS/eYhClxgwGaCO6Bwmp0DwrtAyl/TUQeQk/ECvNfO7Kx9wHxp6a7QUvF7HZLr3UlWecwJZiZPAnQeQoYvcEnKdOMEeoM1emsg7xXOxHIe6gz5tuZZzcOYYk0Lc6yLNv24A8SRWlPhwd4B9BQN/YNl/as2m80U0GRdO+sLC4nZ9+yl5SzhcqiTJDqeUTpxrHLq76+pcf1Z4G8ZbC2R91cvxUigLnU/s9t+GT0Lj+1QfNGz1+vtSAe+mh3HvrofCrB026KXMHjbyp7CHtLbCf2Vwtl15iGU/cPjW4J1O4BSGGGgqQQQ1zeCCPteFRnXP0ce5gDiElHw5loMZrLEZgfutDD7zc6D58VHChtYJIkTqeU16uHGNuzHeTv4nf74r1A1Xpqa/yaTuHE/GDXbmyiOXw8OHrQQlKz1NXNnwIkcOAG+fypVvZRMkEcOXExpQQOanLdyDUudkSPaG4bxxJpabBBnvABQDMjiDQC/SpUCrHg8SuQSVAEcRUJd2KBvIAEcZ3nQHlTq7IRY7yngYkcJoLf0exSZyS6D+YfnVpw2LtjfdtiCdCy/nWVPgkBADKfZ475Ub4ry2lB3INCZ9RvFBZesm9bcYZ1uISO0RsrKYEhgTB86pvZKST2iiOZ+VSRCDdl3GMoiNfGKdd1ac0acI8BPHjQR1p0B/aLu8K811D9pTPH8KkLmISBl00gCN3HfSRjFiBIPjviCND60EPduKCRv8ASmg/IfD/AAqcbEKJXlOsGdx0md1c+mZWmSJkhZOhBgE8qCNs3mmADPCJFEWdo3eBu6cs3zo040fZJ1nU8wR8KV9MktBYajX2RPhQIsbbvqfaxA5d65799H2+lOMC6XsYPJ7u/gN9BJjIM5teW/h4Gu2dqa6lh4RofE0Bg6ZbR4YnGD+e5Hzr1rpvtVd2JxIG7Vp1PmDSRtFIGbgNxgAnWCNRqJpm5jsynU931G4fjFBJp0+2uP8ASr0+PZn5rRVvrF2wP9Jb1Wwf7NV23jZOonf7+7TrbRjevHcNBod5FBZV6zdsCP6Rb/mt2PdoKdTrT2uTAu2f+Hb1qottWN4niIIka8gKWMdOomfHhQXL/O1tYT3sKY52z+Bpyx1ybSOhGGkf6q6QfUNVHO1d2kHUE6GfTnTD7RLTPGeY38NKDTG639oQD2eEjXvFbyjQDX2udKt9c+MBhrWEO4CO237zxrMzjJU+XORrw/XKkDHcB3SDOkDeD+VBqX+enFDfZw2um+6I99Q/SDrXvYvD3rD2rai9bKEgsQJjvCeIgVQr2OLAbt8yeYoK/jGJ5euk8aBT7DSf2s6A7hoSNQfWu0K+II3e79frWvU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3" name="AutoShape 4" descr="data:image/jpeg;base64,/9j/4AAQSkZJRgABAQAAAQABAAD/2wCEAAkGBhQSERQUEhQUFRUUGBcXGBcXGRUWFxcVFxUXGBcVFBUYHCYgFxkjGRcUHy8gIycpLSwsFR4xNTAqNSYsLCkBCQoKBQUFDQUFDSkYEhgpKSkpKSkpKSkpKSkpKSkpKSkpKSkpKSkpKSkpKSkpKSkpKSkpKSkpKSkpKSkpKSkpKf/AABEIAMABBgMBIgACEQEDEQH/xAAcAAABBQEBAQAAAAAAAAAAAAAEAgMFBgcBAAj/xABLEAACAQIDBAcEBwQFCwUBAAABAhEAAwQSIQUxQVEGBxMiYXGBMpGhsRQjQnLB0fAzUmKCJLLC0uEVF0Rjg5KToqOz8QglQ1NkFv/EABQBAQAAAAAAAAAAAAAAAAAAAAD/xAAUEQEAAAAAAAAAAAAAAAAAAAAA/9oADAMBAAIRAxEAPwDLrqchXMlEstMFaBWHTUeenrT7W4Jpqw2oHiKeK86BNvQg0rD5dQd/Om2u94DxNLsLzoJGzhzEjWnFYimsPcI3aUbauhvaGU8D+dApbx5U8t6k9geEEcx+VM5DNAZeuSuhNCW7u6nGlVPjQykfrzoLpY0tprwFP225Uww7lvh3V+MUq02ulBIIafShrbUUhoCre6k4kStKtrXcQe6fKgHsrVjVO4n3R+NVpHirS7xbT7q/jQNgClRTDXqbe/QFVwnnQy3q8blA8QKYdhSHv0O92gF2legiN3Oos3dZ8aJ2xidQOfCgWXuyOYoCNpXe96D5mot7k/r9c6J2ke//ACj5mo1m0P6/XCglei7f0g5YByMD4glQR8RVpvICxXggk+MEr8WU+lVDoiJxDaCcjb+EFTPwj1q0Yi7kztvBEHhGpYEzyYtQCXr4Q66BpI8PDy1r1PIsQ9wAysKvCDvPwHxr1Bhj76ain3Wh1O+g7YHeFPXDrTWF/aKPGlXhqfOgYt6uPOi0Gp14mhMKs3QB+9/4o4W9SPGgJs0XbIoW0POibaigeW6V3U8mIze0B5jShcmtLcgaUDl9hl0M/Og7T/r30+yiJ/UUwq0F4xJIW1420PwpKnWntpEBbE8bFoj4j8Kbt3KAm25ouzdoEXKct4igl7dyvYm73T+uNRwxp5VzE4yRHl8xQOdtof1xq14pu4n3V/GqD9I09/zq67SJFm0w4qvyagSTTb8aj3xJ514XeE0BwFPCIqMznnTlsnjQGsopu8BPChG376avLNBH4yDePGnMfbC21g8RIpm3hmN0kgR513bGiD7woB9qP9Z4QvxLflUJibu+ObfCKktoNDN5W/ncqDuX9f5m/Cgn+hl8G+RwCEk/zKKtjmdDBkabjMj7XmY0qodA0nFPH/1ufKCpn3iPWrZtElVOTeGPAaZWyhjxgA5fWgSWYwFKrlVAWbdOUQg9BPvr1OpYyqisdCM0byzGJbyEx/NXqDD8QlCZN9H4gTQjpHwoG8HpeT7wpd/2mjmfnTeFP1lv7340u82p8zQe2dbm8g/iFFOYdh4n50FbkGRoRuPGl5WmSSaA9LlELdqOtAjQ8aKURFA/cva15r4O+kqNaWg8KBQvSNOVcNzf+uApROhPn8qFz6/rkKDQ9sW5TDH/APPbH/M1CI2sUnaG1FNqwpYSLSCOOhoRMZbB1eDQS4M10JG+gVx6fvrTrbYt/vD4/lQFFqTfHdJ8vmKGXadr974GkYnaiFSATJ3aHnQD3L28eJ+Bq+bUxyDD2gWE5bZ9Ies3u3ASfMmp3pRc0t+Fq175uUBy7QSfaFc/yvbDHvTVS7Xf6V0MTQWy5ty2OdIbpGnBW+FVhg53Kfdvp6zhXI9gmgnLnSPknvNMnpI0eyKjn2ZdI0Q867a2NdI9mKB9tv3JkBfdTd3aruhLn2SpHvqOuEqzA8NPdSEukoRzYCfE0BNzHG5mP3fhn/OgEMz6/MflS2tFCynf3PiH/KmbDd1vOgtPV0T9JukRpb1Omg7Rf16VeDh85A+wkEncSQSYHOWMnxqldWSqcReLCYtqfXtF1PgONX7FEgqIBcx3Y7qEKCTHhvPKRQRF26R7ZIBhgVJkFgJTQbhp+hXKeRZd1BbMpM5eKyQrAfukAV2gxO8tAOdT+uFSl5pigX3n0/GgFWA4PBST7iaVkkzXbg19T8zT1oCgcsYQbyaltnbEu3v2dst4x4UxgbOZ1G+T8K2XoPhbaDKRqaDLLXRK9al71twBu0JHvFRGKKse4CDr5Hxr6feypEEAjcQdfSK+fesDZ64XHXraKAhh08A4mPQg0FYS7r5UXbNRNu7r50Ul3fzAoCXfQjzoTPqfP8BVhsbNwrKubEXQXEQtuZMa5TOvnFH2eglpjKtiCOBYW10iBAgmgqtu7RYbWrjsnq4sM4z3L8A6qoDM2m4AL3fMmrXf6scASCwu2dFGQXLep3SZBM89eFBlOf8AWtKBrYrfVJggP/nPnc/IRSx1V4H928f9o34UGPKxJrs1sidWeBB/Y3D53Ln96nz1a4GP2J/4lz+9QYgW3freau3TAL9DtHTNCDxgPcFe6adXowi9tbvrkkdy5CvPAIRox91RfTK59XbGuiKTvj9pdoIvYV0G73gCIO+rHKg8PcKqWzASTG+DRF1Cm8z+vOgtX0lSN4roxa8x8qphxPvrgxRFBdjj0iM1OW8ag476pIxnOnBjIoHtrAdo5B0JPxoK1fhI4B1Y+VP3bsiTQJb6tz/EvyY/hQFYvF52Yjd9Xr/xKjLDyTHM/OlYRpRzyK/1Xoew8TrpJ+ZoL91Z2/r78jXsl9xuLmHqAa0Ofrbk6Eq0H/as518UNs/yxwqg9VbzevwJm2g8RNyMwHGJq/YjDi7bYAnujQ8bZglQ37wA4Ggi8Rhc7oQ5RRbkuBMl8hVY47nM8I8a9R+JuhUtzKyqmFGYlioJO7Qax6V2gwVmoS6NT6fjRTMIoK/e1936+NA3cfWnsKpLACJNAs+tFW7wUqwkEE0Fl2IgD66HdV/2PhWCtKowK6NGd83CNe6KzbD7SDMDqDPe3nXw5VsHRK4beHdwMxCyPKgVs7at7EWmsyFuoy89UB1051n3XHgjbxFljH1lrgMs5TG7gda0DomihmdUvhmJB7oKyTvJNUjryv5sTh7Z3paJPmzbvcKDL7Z71FhoB8qFNrKa0noB0AGLtJeJ1zmQToEGUgjzINBIdDehl427V9xmVUZAgBlQxDqwHHWQ0awRVva7aSFJyHfDgofPXhM+6rDjMamERBlJDGJAkAxOseUDxIqgY/FdpiL3aMra93Q95T7OUmBAmPSgs93atl0NnD4gLcaJNkKWniM7aA1N7CuM1pS4GkgaMG7pIJYnjIO41lSWxYuW3AYm4xX6oZ3JCyAAdBJ0zcIO+rXgOkF7DPbt3lZbLqzCVJuKRJcGT7IIkHUd7woLy9wGVB1g1zDOIgAjKSuvgYmoM7YAQ3UBgwBEM2rASV0mBrE0XaxLC6uuW26sxVxDZhx92tBMUh54cxXO0B3a0oCgyzrbYi7a5FWPHeMuvz3VX+l6d1T/AKu3/wBy7Vi64l+ssH+C58CtQHTNvqEMQclv/uXKCt7MfvHy/EUVtKZHlUfsu53j5D5ij9pvqvrQBzSSK5nrwag5SiaSK6FoFvd3+f4U0G/o977yfJqReGtOC0Pot0/x2x/WoA8Afq7k81/qN+dD2RIbUDU8PE09hQAlzzUf8rflTGzwHZlJIDMRoJMlWjjuk0Gg9U+HK4m8GaCLYkZe9KvMqZ0KgExGuu6tNu3ckORDDukAaFVbKyjmSdRxAms36pj2mKvu0SFbx1a5qV5nvEVp1/D5wqneWz6RCyxYuD5HJ5TQN2sGYlWyM4BDEAhbYAC2zOmaCPca9RFs5gMqZsuhWQARAy3PVd3ma9QfNN5ooG+aIvkn9bvOgsS0HzFAw1ynBe0AnjQt24KsXQbo2cZeAIlV+JPhxoL11SdGLeKS4bq5lJIB5Qd4POtJs9F7lhMtpsy7tdGyz7J50b0V2VasWsltMrD29AJPOBuqdoAMHa7O3LToCSOUa8PWvmzpNtk4zGXLzkjtGOWdwUeyvoPiTX0ntnC3blvLZcISRLET3eMUNb6H4MGThrBbeWNu3JMRmOm+g+d9ndCcVfZCtq52bE/WFe7C+0QffHPhW7dANjPg8OtlzmB7ymIIPFTHoR5xwq0C2AIA0HDh7qUFoM26zulF7CsCgZRChW1AJacxRuDDdz1qP2VbtYtLTPibjtdVizsdLTISchaQYOZBHGrx0/T/ANtxegJFpiJAbUDfBG+qhszoQuIwli8LYDOmcqsIczMSIIjSIFBF9IWSyL1q3eA7FLgDICjZh7NstJBfU6iNPKKD6E2O0sG5cu3HxCPNq27Fy0NbkrmOvczCPOrbsbocMwS6oYKNVMEHUkA8xrv9ag+huz0x1llWwtprQIIUsJLPc3Gd4iKCdx2TDSmHcqAVZwFzvaDQTmLEhoE6akeNO9EgmufEX7twspC3DpqoLBSd3HSeFPbJ6OG02VRLEmZ3KCOJ9KR0awDPexVm4VZcPfJXQg98ZtdeRigutmyqkwACdTzJ8aepuzaCiB+vKnDQZT1yt37I/hf4lagemrE4W2eORP8AuXKnOudouWfuMfiKgOmT/wBFsT+4h/57lBWdkEZzw0H699HbV3j1qK2Vc758h/WFH7UuGRuoBGNdWmjcpRagdDV5jQ4euPcoFudfX4RRNsg4e+o1Mo0btFzT86DO7cacs3YDxxUigEw69x/vKPXK9AWGKmViQSdeG8AjkeNH2L0I33h8moEII1OuulBo/UpdJxV4ZkWbcxPfYm4CSo3NAHpNbBhkUSZ9qNTEnQDQcNdOVfOHQvG27GPw9x2VVV+8zEEKpUgt4GCdeE19EbLxSYiLlshreRXSNAQxYKwBExlQR5mg7dwwaInQQCkgwCRDeXw1rlJ9m9kAJDq1wqODBgCw8GzGfuivUHzNicSWMkkk8yTPqai8ad/l+NEYm+SdYE8qj8Q+nwoGC0mtt6m8IEuA85A9F3fE1h+aDW+dWmGz4W0VMOLjEeeUED1g0GqXsIZzJow+PgaIs3Mwn4cjTOzsaLqZh4gjkw3inDagyvr40D1ergNdoPVW+lfTvC4G2Wu3FL/ZtKQbjHgI+yJ4ndVjdZBB3HSvnvrX6DfQrou2p7G8TE70fUlCd5HET48qDTuhvSP/AClhS2IRJvZgbWpXss7KBJ3nTU1b8FhUtW1t21CIohVG5QOArIurzpeMLgrVlkJK5mlCsEOxYTJ8audvrItRJtOP5kPyNBZ0woDs2usH18Kr/RPo4cIbwS4ri45JIBGQ52cgyTJ79EYLpfaxDBLZMtwgz79wqbtQigBY8FFAuzhlWcoiTJ8TzNIs4JEZmVFVn1ZgACxAjvHedKZxO2bVuO0bJMxmBG70qMx3TjD24gs+Yhe4sjXiSYEUE+XA3mvBwd1Vn/8AtrBJIRyRIMm2PZPi1SGxtvLfJyIwG+Tljhpox1oM/wCuvR7H3H+DL+dV7pxYY4fDsB3RaQk8puPE1bOue0pWxJOeXgcMsCTPmBpVb6dg/RLBUHKbFmT45zv9aCj7HPfM/u/2hR+17skeAqN2b7Tfd/tClYpsxjeTu8+FA9Ywly4rMiFlQSxHDxNM5tKnujVq9btYom28W7feEERm0k+FVwbqBbXYpLXtKac012lBIJdkUyH3zTFlySIp7EW5APMT5HlQLw9oMjeJ+StrQDgwCX3+FSGBPdPLMB7w1CMi5Bp8T8qAno1sf6VirNjOV7VwpaOGpMeMA++vpS7hjatzbUyixA+1bG/JyaBmHiTXzv0DwiXNpYRGXMpugwSQJVWI3HfIBr6QmBEnKREngSN48OEUHGtDeAToNfCNPX/CvUPfUsJZGYA5VVdNAPb8jXqD5SxbSZ03R/5qPv76KxTd4+ZoS42tAwxrfeppBewDDNldHOUjg29TWBNWs9Qm2ct65ZP2srD00Ye6g1XYu0HtXxauDKxJz8iT9pfOrerzpQWK2fbut31BgAg8QZ4GgbmCvWrna2yXB0dDAJXmPGgmzSqFwe0EuJmBjmDoR4EUSGFB2q9066MfT8I1gFVbMroW9nMvONYIJGnOrDXqD5+fqZx9t9Es3Fgai5HwaDNH4Lq+uJetnE2sghQdzJMniDW4xXCg5CgofRHoq9q67woVX7kR7MCPGd81fMu6uxXaAXFbOS4QW4CKHOwLMaoD40raNm8SDaaN8gwPKO6agNoY7FW2yG4AYBEBSNSRqco5UGfdY3RW5YutiRbXs1dY5EeJB114eFaN1d4gthdUVSGPszBkA8fOPSqr03t4jEYcqrM4BWRAAMHUwN01N9WGKJS/bM/VsnyIPyoIfrkug9gOI7T3EWzVc6dXz9Dw6rOVsPa04SLjflU51xrFyzB+y+nj3f8AD3VAdOF/o2E/d7K3P+835j30FJwpIznkn4rQrXTM7iDwkQfCKdu2SsEhhmBiQRIB1id43UMTvJoJZdu3uza32r5LkZxPtQdM3MUEXyjnQwu6b68t4jeNOfKgcbE6aCmY460hG72v+FOka6frWgIwawQeQZvn+Xxr1u6chE6xp+Pwp65bgN91R/vH/wA+6hlMKfd6kRQLwz6Hh31+TUL2ZyAzy+FP2mIU7vbH9U0liCqRy1oJPoTjxhsdYvOpZbZYwIBns2AgnTjWq7Q607Lzls3AANe/a7wMkg97TmI41juFPeUB8ujEEcNDBoi9hH1jEeG7WAI105UGov104cATYugjSc1oEAfZ3nSvVkF7CXeF/wCA4+leoITEDWZHDdzINCXG1omSYHA/hI/Oi7+wSLZuFuExHDXjPhQRBNTfQ3b/ANDxlq8fZVhmH8PGoOl241md2kc6D686NbZW6zgMGDAOhmQVOvd99T4Gp8da+V+h3WXewKhCvaIhDW9YZNe8oPFG3FfdFaFZ/wDUNazAnDXo4jOh+e+g1jaGxUuSQWRj9pTB91V6xti7hXKXpZVYDPBgzG6qrZ/9ROG1z4bEDlBtHT/eFAbb66lvLaZMOeyL6i4VliOGk6flQbNhcUtxQymQaer5/TrbxIm5YFq0AYNk5mB3kEH0q2bT67Ew+GsOVS9dfS4iMUy90cDJ3mPSg1SuE1m3Q3rXbaGJNjslsELMs2cnvKIAgCdatm2NrZLVwZ5ZVJldOW6N3Ggmrl2J1E+JqP2Btj6VZ7XLl7zrEz7DlZnxiqbsHEvjMJdxKssKHAElmlQT3yd0j50R0DxKNsmyLl7sDee6qsGVHLm+4AQtvNBe0vAiQajMVs7tb5zeyET1OZzUP0Ouhy/YseytsUAc5iSrMrNH2QSpPrU6+LC3rknRUUny75oHXwKqhAAiN0fOlYbZlq2xZEVWbeVAE+dR+yNsnE2WuhMqGcnekkRoTwE6aVLu0KSOVBmPXPZg4d/C556Zd3vptrFu9gbC3pymzvHtBluKyQAJILQCOU1P7TwdnHYBruJILIjsGHd7M67o8hvqI2XjrI2Vh0um5LOjfUnvqEZbmZjMopyanlQEX9lWMRs2wmLK27XdYNZOZg4zE98ggA8R4VWNl9GcJbxoWxZuYq3AJLgHUghluFgAANYjlvqy9J9mNj9lM4cWmSbyhScpGXMUuHc5hjB5xVd6r8O9u3nuWwxF24xuN3XCLbkIpL5zJ/hgTQB47oTsuWNq7iWYP+y+yBn1AITcBPPdXOkGw8KxwfZ2Wsq5dXdgw7QBwMxRR7Uaz/EN9XVuhGHVGxqq7XQLl3IrMELHXKEkAQ26NPOjui1uzespccl7iuxUkljbIYd0cANBNBSsT1a7MVz/AEjErMaQNJE7zbmuWOrvZg0GKxB/lB+OSojrA2bfTaF9lZwjuWWC7b1XUFRAB104VWSMQN73v+r+VBpLdX2zGmcXfgkHcBoARHseNLxHV9snIcuIvqQDrmJ1A3wUrOScWASXvBQJki7ujnloQYu+3/y3ddAPrNZ4bqAvpHsy1YvNbsO1y2DbIZomWtyw99RamEXyr2INwSLuYNoe8CDqpgkNruoe/ioUAwdBQOsPEeyflQ+MskKCVK5wMpKDvAxu18QfWd1ewLh7mVjA15RMGASakLuCRkUG4zCSAg1ZQNQSpAgEk6jdM0EBjENs5XBUjgVE66869ReP2dcZt1y6QdRBd1++sErrOu416gj7dwMyQIjSCZJnjVp27bjBKfAj1zNVQwo1B3wfGrDtTaJbDhCB4HvafGgi8LsQm2Hae9qBu05zxpv6CJ9k++pw7XU2UUKndULz1A1O7fNQN3FHUwKBrFBRASZnWeB5UwJFcDURZSaArZmIVJFywt0NG9mRlifYZTAnjIO6i2diYs2cgk5SzM7qDuGYwPhTeHtwal9mEM4X30Ep0M6Nl3C4ghVZkJYawBm+sPODEjcZpnpvhWV8PnUDepgDKzK5BY5dxOh9atOzQBljcNKd6W7OW/grrES1sMwMwVZRmBHoCPWgi+iFpbO27IZSVK5cirmlir5SSYnUfCtDutmwl5wCqqHYBhBCZ4g+s1RuhnV/jrl7D3gE7KVc3DcDEgqDETMgHlWibYwIQX8Ijft7YKhtSLjNDBddx004UFe6vLC/Q9oAkrLXCkkhchQgGZiJ48KhB0exV3Z2zWsWzeVO3R0WD7V9jmBPsyAe9vBitD2D0SuWu68C2R3gDvnUggaRwpzDXlwdu3hMGvaD6wrJEKCWeAx0kEkAeFAF1a7GuWfpHaK6AlFQNGoXNJMcZNT2UNjLoMEZEBG+e62kcZBNG7GDC0A6spEzmKkkkkk6E0Bast9KvuCsBrYjXN+yU7vMigiOgOBdcJeV1ZGFy6FXUAIScumg5/CroNBTVrDjKRETvHnvp1RQVTF9HSmz8ZbuN+1F15tqSQCMwUKd8Ru8TWI4fCE37UlQS6DO25dY1P7utfTLLNZ7b6tf6ebxa21lWNwWtc071DHdlz6+lArE7IvLsbE27mS24LsM5RlyKwIE7tVEDzFZP0cPaYywrdmoL7+yQk6GFBVM0mAPWt42XsW4GxAvw1q9MrMyWENp4iql0O6ubmDxl+8QHCSuHOYEgMTLsNIYJCj7xoJvEYINs+3auSS11BlQhiT2s5Q24ELxO7KaD2vh7R2PfS1NwJJ7q5dQ4OZlnVeJ5irFsHY7paurd33GYx96ZOnnNO7D2B2FtkYhs++JjLEZdfCg+cMbfjdp5acPCgn2gw3Mw0/eb86vG1urLGdo4t2gyhmCnPbErJjQsDuioLF9WuPH+j/9S1/foIE7TuR+0ueHff8AOlLtO6I+tuT999D799SdvoBjxvwz++3/AHqK/wA3uOjXCXGHhk+eagrGPx7OJYktzJLGPMkmh7zSB5D5VKbb6JYrDoWu4W9bQRLMhygExqw0GpFRD3xAGmmlAyt4qSfA/lU3sTHWrbL2qLcE94MAdOWv4VBdos6gCdCdTA5wOW/0rmLQ22gOjgbmU6EcDBgj1FBcduJYF8iwzZSiMhDSyo05rTMwOYKwBWdQGia9VKtZ3kjfp58eHKu0BYwjqR3GHpT2ILxGT4UI22rrRJBjdIFcO03jU7vSg4cw3iPSh7jzT13aDMINChaDqprR+FWgU0k0Rh71BMoANamNhYbWTEnU+HhNQq3u5rrVh2DiRbtliJJ/WlBPbOTUgHcJ/CrDYsh7b22IAuKyt5FSD8CagNj41S5ge0I9YqbtNujjQG9DcXtHCqlv6Al22CF7W26higIXNkJgnKJ4VB9MOlWMsY8Yh7N8W7bAqhsQMoWArXAx5lp56Vadn9PcPgstrE3ezLLmWUdgQWiZUVLnrR2U+hxVrxDK+voVoKzsbrRfGMyybSlYX6vMA5iJKsSdJHrSdh9E8YuITFKM0Bly3Fygq3gSCN++rLb6abHJ0v4T3KPmKkrXTjAaBcTYjhDrHlQF39rNbVc6QxBkLqAYMREmPOqWm18TbxjXYVkIVigBVmPZKvtHjpG7hVtt9MsIx7uIscj9Yg199H29s2G3XrJ8nQ/jQC7N6SJcUllNsj7LFdfIzBoK5ty8L5INjsYEDN9Zmj7RzRHkJqfTFIdzIfIg/jS8oPAe4UAWD2rnBmARHFYPrUdYuOuKuXCkq6IBlKzO87zw3VP5Byr2QcvhQIt3wRMEecTUNs+zfS/eYhClxgwGaCO6Bwmp0DwrtAyl/TUQeQk/ECvNfO7Kx9wHxp6a7QUvF7HZLr3UlWecwJZiZPAnQeQoYvcEnKdOMEeoM1emsg7xXOxHIe6gz5tuZZzcOYYk0Lc6yLNv24A8SRWlPhwd4B9BQN/YNl/as2m80U0GRdO+sLC4nZ9+yl5SzhcqiTJDqeUTpxrHLq76+pcf1Z4G8ZbC2R91cvxUigLnU/s9t+GT0Lj+1QfNGz1+vtSAe+mh3HvrofCrB026KXMHjbyp7CHtLbCf2Vwtl15iGU/cPjW4J1O4BSGGGgqQQQ1zeCCPteFRnXP0ce5gDiElHw5loMZrLEZgfutDD7zc6D58VHChtYJIkTqeU16uHGNuzHeTv4nf74r1A1Xpqa/yaTuHE/GDXbmyiOXw8OHrQQlKz1NXNnwIkcOAG+fypVvZRMkEcOXExpQQOanLdyDUudkSPaG4bxxJpabBBnvABQDMjiDQC/SpUCrHg8SuQSVAEcRUJd2KBvIAEcZ3nQHlTq7IRY7yngYkcJoLf0exSZyS6D+YfnVpw2LtjfdtiCdCy/nWVPgkBADKfZ475Ub4ry2lB3INCZ9RvFBZesm9bcYZ1uISO0RsrKYEhgTB86pvZKST2iiOZ+VSRCDdl3GMoiNfGKdd1ac0acI8BPHjQR1p0B/aLu8K811D9pTPH8KkLmISBl00gCN3HfSRjFiBIPjviCND60EPduKCRv8ASmg/IfD/AAqcbEKJXlOsGdx0md1c+mZWmSJkhZOhBgE8qCNs3mmADPCJFEWdo3eBu6cs3zo040fZJ1nU8wR8KV9MktBYajX2RPhQIsbbvqfaxA5d65799H2+lOMC6XsYPJ7u/gN9BJjIM5teW/h4Gu2dqa6lh4RofE0Bg6ZbR4YnGD+e5Hzr1rpvtVd2JxIG7Vp1PmDSRtFIGbgNxgAnWCNRqJpm5jsynU931G4fjFBJp0+2uP8ASr0+PZn5rRVvrF2wP9Jb1Wwf7NV23jZOonf7+7TrbRjevHcNBod5FBZV6zdsCP6Rb/mt2PdoKdTrT2uTAu2f+Hb1qottWN4niIIka8gKWMdOomfHhQXL/O1tYT3sKY52z+Bpyx1ybSOhGGkf6q6QfUNVHO1d2kHUE6GfTnTD7RLTPGeY38NKDTG639oQD2eEjXvFbyjQDX2udKt9c+MBhrWEO4CO237zxrMzjJU+XORrw/XKkDHcB3SDOkDeD+VBqX+enFDfZw2um+6I99Q/SDrXvYvD3rD2rai9bKEgsQJjvCeIgVQr2OLAbt8yeYoK/jGJ5euk8aBT7DSf2s6A7hoSNQfWu0K+II3e79frWvU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2054" name="Picture 6" descr="http://img48.imageshack.us/img48/3893/firstserved1920og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82339" y="652875"/>
            <a:ext cx="1124949" cy="827329"/>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6453" y="5424031"/>
            <a:ext cx="8382037" cy="1407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181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24407" y="260648"/>
            <a:ext cx="6295185" cy="1446550"/>
          </a:xfrm>
          <a:prstGeom prst="rect">
            <a:avLst/>
          </a:prstGeom>
          <a:noFill/>
        </p:spPr>
        <p:txBody>
          <a:bodyPr wrap="none" lIns="91440" tIns="45720" rIns="91440" bIns="45720">
            <a:spAutoFit/>
          </a:bodyPr>
          <a:lstStyle/>
          <a:p>
            <a:pPr algn="ctr"/>
            <a:r>
              <a:rPr lang="es-E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Ciclo de Vida de Coca Cola</a:t>
            </a:r>
            <a:endParaRPr lang="es-PE"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endParaRPr lang="es-PE"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4 Rectángulo"/>
          <p:cNvSpPr/>
          <p:nvPr/>
        </p:nvSpPr>
        <p:spPr>
          <a:xfrm>
            <a:off x="539552" y="1480203"/>
            <a:ext cx="8352928" cy="3631763"/>
          </a:xfrm>
          <a:prstGeom prst="rect">
            <a:avLst/>
          </a:prstGeom>
        </p:spPr>
        <p:txBody>
          <a:bodyPr wrap="square">
            <a:spAutoFit/>
          </a:bodyPr>
          <a:lstStyle/>
          <a:p>
            <a:pPr marL="285750" indent="-285750" algn="just">
              <a:buFont typeface="Arial" pitchFamily="34" charset="0"/>
              <a:buChar char="•"/>
            </a:pPr>
            <a:r>
              <a:rPr lang="es-ES" sz="1700" b="1" dirty="0" smtClean="0"/>
              <a:t>Crecimiento</a:t>
            </a:r>
            <a:r>
              <a:rPr lang="es-ES" sz="1700" dirty="0" smtClean="0"/>
              <a:t>: </a:t>
            </a:r>
            <a:r>
              <a:rPr lang="es-ES" sz="1600" dirty="0" smtClean="0"/>
              <a:t>En </a:t>
            </a:r>
            <a:r>
              <a:rPr lang="es-ES" sz="1600" dirty="0"/>
              <a:t>esta etapa Coca Cola empieza a ser conocido y sus ventas aumentan poco a poco en todos los Estados Unidos. Ya a finales del siglo XIX, el producto se posiciona e inicia sus ventas a nivel mundial. Llegando a países como Turquía, China, Japón, etc. Al Perú llegó en el año 1936</a:t>
            </a:r>
            <a:r>
              <a:rPr lang="es-ES" sz="1600" dirty="0" smtClean="0"/>
              <a:t>.</a:t>
            </a:r>
          </a:p>
          <a:p>
            <a:pPr marL="285750" indent="-285750" algn="just">
              <a:buFont typeface="Arial" pitchFamily="34" charset="0"/>
              <a:buChar char="•"/>
            </a:pPr>
            <a:endParaRPr lang="es-ES" sz="1600" dirty="0"/>
          </a:p>
          <a:p>
            <a:pPr marL="285750" indent="-285750" algn="just">
              <a:buFont typeface="Arial" pitchFamily="34" charset="0"/>
              <a:buChar char="•"/>
            </a:pPr>
            <a:r>
              <a:rPr lang="es-ES" sz="1600" b="1" dirty="0"/>
              <a:t>Madurez:</a:t>
            </a:r>
            <a:r>
              <a:rPr lang="es-ES" sz="1600" dirty="0"/>
              <a:t> En la actualidad Coca Cola es una marca reconocida y posicionada a nivel mundial, siendo vendida en más de 205 </a:t>
            </a:r>
            <a:r>
              <a:rPr lang="es-ES" sz="1600" dirty="0" smtClean="0"/>
              <a:t>países. </a:t>
            </a:r>
            <a:r>
              <a:rPr lang="es-ES" sz="1600" dirty="0"/>
              <a:t>Manteniendo el </a:t>
            </a:r>
            <a:r>
              <a:rPr lang="es-ES" sz="1600" dirty="0" smtClean="0"/>
              <a:t>volumen </a:t>
            </a:r>
            <a:r>
              <a:rPr lang="es-ES" sz="1600" dirty="0"/>
              <a:t>de sus ventas gracias a sus continuas campañas de marketing y publicidad, las cuales se caracterizan por ser innovadoras multiculturales. El objetivo es mantenerse en la </a:t>
            </a:r>
            <a:r>
              <a:rPr lang="es-ES" sz="1600" dirty="0" smtClean="0"/>
              <a:t>mente </a:t>
            </a:r>
            <a:r>
              <a:rPr lang="es-ES" sz="1600" dirty="0"/>
              <a:t>de los consumidores y ganar la aceptación y preferencia de las nuevas </a:t>
            </a:r>
            <a:r>
              <a:rPr lang="es-ES" sz="1600" dirty="0" smtClean="0"/>
              <a:t>generaciones.</a:t>
            </a:r>
          </a:p>
          <a:p>
            <a:pPr algn="just"/>
            <a:endParaRPr lang="es-ES" sz="1600" dirty="0"/>
          </a:p>
          <a:p>
            <a:pPr marL="285750" indent="-285750" algn="just">
              <a:buFont typeface="Arial" pitchFamily="34" charset="0"/>
              <a:buChar char="•"/>
            </a:pPr>
            <a:r>
              <a:rPr lang="es-ES" sz="1600" b="1" dirty="0"/>
              <a:t>Declive:</a:t>
            </a:r>
            <a:r>
              <a:rPr lang="es-ES" sz="1600" dirty="0"/>
              <a:t> Coca Cola aún se mantiene líder en el mercado en muchos países, por lo cual podemos decir que aún está muy lejos de la etapa de declive</a:t>
            </a:r>
            <a:endParaRPr lang="es-PE" sz="1600" dirty="0"/>
          </a:p>
          <a:p>
            <a:pPr algn="just"/>
            <a:endParaRPr lang="es-PE" sz="1700" dirty="0"/>
          </a:p>
        </p:txBody>
      </p:sp>
      <p:pic>
        <p:nvPicPr>
          <p:cNvPr id="3076" name="Picture 4" descr="http://3.bp.blogspot.com/-hP_Kc3dtfnU/T6wraGPwZaI/AAAAAAABmb0/HVNQ1wAF-S4/s1600/Coca-cola-logo-48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4611047"/>
            <a:ext cx="3851920" cy="2246953"/>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cdn.lanuevavozlatina.com/wp-content/uploads/2012/07/endShot_full.jpg?46272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4936147"/>
            <a:ext cx="2880320" cy="1757446"/>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http://twitradio.me/elsitio/wp-content/uploads/2012/07/logo-coke-olimpics-e1342824752921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008" y="3501008"/>
            <a:ext cx="831360" cy="831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89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edg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edge">
                                      <p:cBhvr>
                                        <p:cTn id="1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jacovox.com/wp-content/uploads/2009/08/coca-cola-logo/coca-cola-logo-1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4428" b="8422"/>
          <a:stretch/>
        </p:blipFill>
        <p:spPr bwMode="auto">
          <a:xfrm>
            <a:off x="0" y="1"/>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1403648" y="2133408"/>
            <a:ext cx="6480720" cy="1200329"/>
          </a:xfrm>
          <a:prstGeom prst="rect">
            <a:avLst/>
          </a:prstGeom>
          <a:noFill/>
        </p:spPr>
        <p:txBody>
          <a:bodyPr wrap="square" lIns="91440" tIns="45720" rIns="91440" bIns="45720">
            <a:spAutoFit/>
          </a:bodyPr>
          <a:lstStyle/>
          <a:p>
            <a:pPr algn="ctr"/>
            <a:r>
              <a:rPr lang="es-E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Competidores</a:t>
            </a:r>
            <a:endParaRPr lang="es-E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1718076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286837" y="210624"/>
            <a:ext cx="6570325" cy="1446550"/>
          </a:xfrm>
          <a:prstGeom prst="rect">
            <a:avLst/>
          </a:prstGeom>
          <a:noFill/>
        </p:spPr>
        <p:txBody>
          <a:bodyPr wrap="none" lIns="91440" tIns="45720" rIns="91440" bIns="45720">
            <a:spAutoFit/>
          </a:bodyPr>
          <a:lstStyle/>
          <a:p>
            <a:pPr algn="ctr"/>
            <a:r>
              <a:rPr lang="es-E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Competidores </a:t>
            </a:r>
            <a:r>
              <a:rPr lang="es-E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Coca Cola</a:t>
            </a:r>
            <a:endParaRPr lang="es-PE"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endParaRPr lang="es-PE"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8" name="Picture 2" descr="http://3.bp.blogspot.com/-1_BTx7u3kgs/TZmjlaXQVrI/AAAAAAAAAHA/ENlN_edpU_c/s1600/coca+cola+vs+peps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0192" y="1142453"/>
            <a:ext cx="2579007" cy="343867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Rectángulo"/>
          <p:cNvSpPr/>
          <p:nvPr/>
        </p:nvSpPr>
        <p:spPr>
          <a:xfrm>
            <a:off x="539552" y="1480203"/>
            <a:ext cx="5760640" cy="523220"/>
          </a:xfrm>
          <a:prstGeom prst="rect">
            <a:avLst/>
          </a:prstGeom>
        </p:spPr>
        <p:txBody>
          <a:bodyPr wrap="square">
            <a:spAutoFit/>
          </a:bodyPr>
          <a:lstStyle/>
          <a:p>
            <a:pPr marL="285750" indent="-285750" algn="just">
              <a:buFont typeface="Arial" pitchFamily="34" charset="0"/>
              <a:buChar char="•"/>
            </a:pPr>
            <a:r>
              <a:rPr lang="es-ES" sz="2800" b="1" dirty="0" smtClean="0"/>
              <a:t>Coca cola Vs Pepsi</a:t>
            </a:r>
            <a:r>
              <a:rPr lang="es-ES" sz="1700" b="1" dirty="0" smtClean="0"/>
              <a:t>:</a:t>
            </a:r>
            <a:endParaRPr lang="es-PE" sz="1700" dirty="0"/>
          </a:p>
        </p:txBody>
      </p:sp>
      <p:sp>
        <p:nvSpPr>
          <p:cNvPr id="10" name="9 Rectángulo"/>
          <p:cNvSpPr/>
          <p:nvPr/>
        </p:nvSpPr>
        <p:spPr>
          <a:xfrm>
            <a:off x="3563888" y="5064196"/>
            <a:ext cx="5760640" cy="523220"/>
          </a:xfrm>
          <a:prstGeom prst="rect">
            <a:avLst/>
          </a:prstGeom>
        </p:spPr>
        <p:txBody>
          <a:bodyPr wrap="square">
            <a:spAutoFit/>
          </a:bodyPr>
          <a:lstStyle/>
          <a:p>
            <a:pPr marL="285750" indent="-285750" algn="just">
              <a:buFont typeface="Arial" pitchFamily="34" charset="0"/>
              <a:buChar char="•"/>
            </a:pPr>
            <a:r>
              <a:rPr lang="es-ES" sz="2800" b="1" dirty="0" smtClean="0"/>
              <a:t>Coca cola Vs </a:t>
            </a:r>
            <a:r>
              <a:rPr lang="es-ES" sz="2800" b="1" dirty="0" err="1" smtClean="0"/>
              <a:t>Inka</a:t>
            </a:r>
            <a:r>
              <a:rPr lang="es-ES" sz="2800" b="1" dirty="0" smtClean="0"/>
              <a:t> Cola:</a:t>
            </a:r>
            <a:endParaRPr lang="es-PE" sz="2800" dirty="0"/>
          </a:p>
        </p:txBody>
      </p:sp>
      <p:pic>
        <p:nvPicPr>
          <p:cNvPr id="4100" name="Picture 4" descr="inca vs coc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3843605"/>
            <a:ext cx="2902845" cy="290284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http://hazmerca.files.wordpress.com/2011/03/pepsi-challenge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65175" y="2121462"/>
            <a:ext cx="2277222" cy="18217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717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edg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edge">
                                      <p:cBhvr>
                                        <p:cTn id="1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jacovox.com/wp-content/uploads/2009/08/coca-cola-logo/coca-cola-logo-1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4428" b="8422"/>
          <a:stretch/>
        </p:blipFill>
        <p:spPr bwMode="auto">
          <a:xfrm>
            <a:off x="0" y="1"/>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1403648" y="2133408"/>
            <a:ext cx="6480720" cy="1200329"/>
          </a:xfrm>
          <a:prstGeom prst="rect">
            <a:avLst/>
          </a:prstGeom>
          <a:noFill/>
        </p:spPr>
        <p:txBody>
          <a:bodyPr wrap="square" lIns="91440" tIns="45720" rIns="91440" bIns="45720">
            <a:spAutoFit/>
          </a:bodyPr>
          <a:lstStyle/>
          <a:p>
            <a:pPr algn="ctr"/>
            <a:r>
              <a:rPr lang="es-E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FODA</a:t>
            </a:r>
            <a:endParaRPr lang="es-E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1400175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89972" y="262833"/>
            <a:ext cx="368902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FODA - INTERNOS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899592" y="1052736"/>
            <a:ext cx="7776864" cy="3693319"/>
          </a:xfrm>
          <a:prstGeom prst="rect">
            <a:avLst/>
          </a:prstGeom>
        </p:spPr>
        <p:txBody>
          <a:bodyPr wrap="square">
            <a:spAutoFit/>
          </a:bodyPr>
          <a:lstStyle/>
          <a:p>
            <a:pPr algn="just"/>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FORTALEZAS:</a:t>
            </a:r>
          </a:p>
          <a:p>
            <a:pPr algn="just"/>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285750" indent="-285750" algn="just">
              <a:buFont typeface="Arial" pitchFamily="34" charset="0"/>
              <a:buChar char="•"/>
            </a:pPr>
            <a:r>
              <a:rPr lang="es-ES" dirty="0"/>
              <a:t>Es una marca de reconocida calidad, posicionada y preferida en gran parte del </a:t>
            </a:r>
            <a:r>
              <a:rPr lang="es-ES" dirty="0" smtClean="0"/>
              <a:t>mundo.</a:t>
            </a:r>
          </a:p>
          <a:p>
            <a:pPr marL="285750" indent="-285750" algn="just">
              <a:buFont typeface="Arial" pitchFamily="34" charset="0"/>
              <a:buChar char="•"/>
            </a:pPr>
            <a:r>
              <a:rPr lang="es-ES" dirty="0"/>
              <a:t>Tiene una fórmula única que la distingue, la cual nunca ha podido ser copiada por la </a:t>
            </a:r>
            <a:r>
              <a:rPr lang="es-ES" dirty="0" smtClean="0"/>
              <a:t>competencia.</a:t>
            </a:r>
          </a:p>
          <a:p>
            <a:pPr marL="285750" lvl="0" indent="-285750" algn="just">
              <a:buFont typeface="Arial" pitchFamily="34" charset="0"/>
              <a:buChar char="•"/>
            </a:pPr>
            <a:r>
              <a:rPr lang="es-ES" dirty="0"/>
              <a:t>Posee muchas sucursales en todo el mundo superando a la competencia, ya que tiene un nivel bajo de endeudamiento.</a:t>
            </a:r>
            <a:endParaRPr lang="es-PE" dirty="0"/>
          </a:p>
          <a:p>
            <a:pPr marL="285750" lvl="0" indent="-285750" algn="just">
              <a:buFont typeface="Arial" pitchFamily="34" charset="0"/>
              <a:buChar char="•"/>
            </a:pPr>
            <a:r>
              <a:rPr lang="es-ES" dirty="0"/>
              <a:t>Tiene diferentes tipos  de presentaciones y tamaños.</a:t>
            </a:r>
            <a:endParaRPr lang="es-PE" dirty="0"/>
          </a:p>
          <a:p>
            <a:pPr marL="285750" indent="-285750" algn="just">
              <a:buFont typeface="Arial" pitchFamily="34" charset="0"/>
              <a:buChar char="•"/>
            </a:pPr>
            <a:endParaRPr lang="es-ES" dirty="0" smtClean="0"/>
          </a:p>
          <a:p>
            <a:pPr algn="just"/>
            <a:endPar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285750" indent="-285750" algn="just">
              <a:buFont typeface="Arial" pitchFamily="34" charset="0"/>
              <a:buChar char="•"/>
            </a:pP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285750" indent="-285750" algn="just">
              <a:buFont typeface="Arial" pitchFamily="34" charset="0"/>
              <a:buChar char="•"/>
            </a:pPr>
            <a:endParaRPr lang="es-PE" dirty="0"/>
          </a:p>
        </p:txBody>
      </p:sp>
      <p:sp>
        <p:nvSpPr>
          <p:cNvPr id="6" name="5 Rectángulo"/>
          <p:cNvSpPr/>
          <p:nvPr/>
        </p:nvSpPr>
        <p:spPr>
          <a:xfrm>
            <a:off x="899592" y="3861048"/>
            <a:ext cx="7776864" cy="2031325"/>
          </a:xfrm>
          <a:prstGeom prst="rect">
            <a:avLst/>
          </a:prstGeom>
        </p:spPr>
        <p:txBody>
          <a:bodyPr wrap="square">
            <a:spAutoFit/>
          </a:bodyPr>
          <a:lstStyle/>
          <a:p>
            <a:pPr algn="just"/>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DEBILIDADES:</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just"/>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285750" indent="-285750" algn="just">
              <a:buFont typeface="Arial" pitchFamily="34" charset="0"/>
              <a:buChar char="•"/>
            </a:pPr>
            <a:r>
              <a:rPr lang="es-ES" dirty="0"/>
              <a:t>Coca cola tiene uno de los precios más altos en el mercado de bebidas </a:t>
            </a:r>
            <a:r>
              <a:rPr lang="es-ES" dirty="0" smtClean="0"/>
              <a:t>gaseosas.</a:t>
            </a:r>
            <a:endParaRPr lang="es-ES" dirty="0"/>
          </a:p>
          <a:p>
            <a:pPr marL="285750" lvl="0" indent="-285750" algn="just">
              <a:buFont typeface="Arial" pitchFamily="34" charset="0"/>
              <a:buChar char="•"/>
            </a:pPr>
            <a:r>
              <a:rPr lang="es-ES" dirty="0"/>
              <a:t>Es considerada por un sector del mercado </a:t>
            </a:r>
            <a:r>
              <a:rPr lang="es-ES" dirty="0" smtClean="0"/>
              <a:t>como </a:t>
            </a:r>
            <a:r>
              <a:rPr lang="es-ES" dirty="0"/>
              <a:t>una bebida poco </a:t>
            </a:r>
            <a:r>
              <a:rPr lang="es-ES" dirty="0" smtClean="0"/>
              <a:t>saludable</a:t>
            </a:r>
          </a:p>
          <a:p>
            <a:pPr marL="285750" lvl="0" indent="-285750" algn="just">
              <a:buFont typeface="Arial" pitchFamily="34" charset="0"/>
              <a:buChar char="•"/>
            </a:pPr>
            <a:r>
              <a:rPr lang="es-ES" dirty="0" smtClean="0"/>
              <a:t>No </a:t>
            </a:r>
            <a:r>
              <a:rPr lang="es-ES" dirty="0"/>
              <a:t>puede tener la plaza de bebidas como </a:t>
            </a:r>
            <a:r>
              <a:rPr lang="es-ES" dirty="0" err="1"/>
              <a:t>Inka</a:t>
            </a:r>
            <a:r>
              <a:rPr lang="es-ES" dirty="0"/>
              <a:t> Cola, ya que no tiene la </a:t>
            </a:r>
            <a:r>
              <a:rPr lang="es-ES" dirty="0" smtClean="0"/>
              <a:t>imagen </a:t>
            </a:r>
            <a:r>
              <a:rPr lang="es-ES" dirty="0"/>
              <a:t>de producto peruano</a:t>
            </a:r>
            <a:r>
              <a:rPr lang="es-ES" dirty="0" smtClean="0"/>
              <a:t>.</a:t>
            </a:r>
            <a:endParaRPr lang="es-PE" dirty="0"/>
          </a:p>
        </p:txBody>
      </p:sp>
      <p:pic>
        <p:nvPicPr>
          <p:cNvPr id="1026" name="Picture 2" descr="http://www.diariothc.com/wp-content/uploads/2009/11/coca-2008.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78995" y="3080602"/>
            <a:ext cx="2088232" cy="135822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3.bp.blogspot.com/-eeJlvYg_OLo/TwOtNgRXYSI/AAAAAAAABEQ/1SpNBbK4RYE/s1600/imgcoca%2Bcola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26402" y="139279"/>
            <a:ext cx="1950054" cy="14820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892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64323" y="262833"/>
            <a:ext cx="3740319"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FODA - EXTERNOS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899592" y="1052736"/>
            <a:ext cx="7776864" cy="3139321"/>
          </a:xfrm>
          <a:prstGeom prst="rect">
            <a:avLst/>
          </a:prstGeom>
        </p:spPr>
        <p:txBody>
          <a:bodyPr wrap="square">
            <a:spAutoFit/>
          </a:bodyPr>
          <a:lstStyle/>
          <a:p>
            <a:pPr algn="just"/>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AMENAZAS:</a:t>
            </a:r>
          </a:p>
          <a:p>
            <a:pPr algn="just"/>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285750" indent="-285750" algn="just">
              <a:buFont typeface="Arial" pitchFamily="34" charset="0"/>
              <a:buChar char="•"/>
            </a:pPr>
            <a:r>
              <a:rPr lang="es-ES" dirty="0"/>
              <a:t>Fuerte competencia a nivel de precios y productos </a:t>
            </a:r>
            <a:r>
              <a:rPr lang="es-ES" dirty="0" smtClean="0"/>
              <a:t>similares.</a:t>
            </a:r>
          </a:p>
          <a:p>
            <a:pPr marL="285750" indent="-285750" algn="just">
              <a:buFont typeface="Arial" pitchFamily="34" charset="0"/>
              <a:buChar char="•"/>
            </a:pPr>
            <a:r>
              <a:rPr lang="es-ES" dirty="0"/>
              <a:t>Algunos sectores dedicados a la salud a nivel internacional, consideran que las bebidas azucaradas como Coca Cola son dañinas para la </a:t>
            </a:r>
            <a:r>
              <a:rPr lang="es-ES" dirty="0" smtClean="0"/>
              <a:t>salud.</a:t>
            </a:r>
          </a:p>
          <a:p>
            <a:pPr marL="285750" lvl="0" indent="-285750" algn="just">
              <a:buFont typeface="Arial" pitchFamily="34" charset="0"/>
              <a:buChar char="•"/>
            </a:pPr>
            <a:r>
              <a:rPr lang="es-ES" dirty="0"/>
              <a:t>Teniendo varios dueños por sucursales,  la franquicia de Coca Cola puede verse afectada en su imagen por el descuido de </a:t>
            </a:r>
            <a:r>
              <a:rPr lang="es-ES" dirty="0" smtClean="0"/>
              <a:t>alguno.</a:t>
            </a:r>
          </a:p>
          <a:p>
            <a:pPr marL="285750" indent="-285750" algn="just">
              <a:buFont typeface="Arial" pitchFamily="34" charset="0"/>
              <a:buChar char="•"/>
            </a:pPr>
            <a:endParaRPr lang="es-ES" dirty="0" smtClean="0"/>
          </a:p>
          <a:p>
            <a:pPr algn="just"/>
            <a:endPar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285750" indent="-285750" algn="just">
              <a:buFont typeface="Arial" pitchFamily="34" charset="0"/>
              <a:buChar char="•"/>
            </a:pP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285750" indent="-285750" algn="just">
              <a:buFont typeface="Arial" pitchFamily="34" charset="0"/>
              <a:buChar char="•"/>
            </a:pPr>
            <a:endParaRPr lang="es-PE" dirty="0"/>
          </a:p>
        </p:txBody>
      </p:sp>
      <p:sp>
        <p:nvSpPr>
          <p:cNvPr id="6" name="5 Rectángulo"/>
          <p:cNvSpPr/>
          <p:nvPr/>
        </p:nvSpPr>
        <p:spPr>
          <a:xfrm>
            <a:off x="899592" y="3861048"/>
            <a:ext cx="7776864" cy="2585323"/>
          </a:xfrm>
          <a:prstGeom prst="rect">
            <a:avLst/>
          </a:prstGeom>
        </p:spPr>
        <p:txBody>
          <a:bodyPr wrap="square">
            <a:spAutoFit/>
          </a:bodyPr>
          <a:lstStyle/>
          <a:p>
            <a:pPr algn="just"/>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OPORTUNIDADES:</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just"/>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285750" indent="-285750" algn="just">
              <a:buFont typeface="Arial" pitchFamily="34" charset="0"/>
              <a:buChar char="•"/>
            </a:pPr>
            <a:r>
              <a:rPr lang="es-ES" dirty="0"/>
              <a:t>Es una marca representativa a nivel mundial y tiene convenios estratégicos con diferentes industrias en el mercado,  por lo cual le es más fácil publicitarse en diferentes sectores y </a:t>
            </a:r>
            <a:r>
              <a:rPr lang="es-ES" dirty="0" smtClean="0"/>
              <a:t>medios.</a:t>
            </a:r>
          </a:p>
          <a:p>
            <a:pPr marL="285750" indent="-285750" algn="just">
              <a:buFont typeface="Arial" pitchFamily="34" charset="0"/>
              <a:buChar char="•"/>
            </a:pPr>
            <a:r>
              <a:rPr lang="es-ES" dirty="0"/>
              <a:t>Tiene un gran valor de marca y esto es mucho más fácil para introducir, promocionar y posicionar un nuevo </a:t>
            </a:r>
            <a:r>
              <a:rPr lang="es-ES" dirty="0" smtClean="0"/>
              <a:t>producto.</a:t>
            </a:r>
          </a:p>
          <a:p>
            <a:pPr marL="285750" indent="-285750" algn="just">
              <a:buFont typeface="Arial" pitchFamily="34" charset="0"/>
              <a:buChar char="•"/>
            </a:pPr>
            <a:r>
              <a:rPr lang="es-ES" dirty="0"/>
              <a:t>Cuenta con grandes ingresos a nivel  </a:t>
            </a:r>
            <a:r>
              <a:rPr lang="es-ES" dirty="0" smtClean="0"/>
              <a:t>mundial y </a:t>
            </a:r>
            <a:r>
              <a:rPr lang="es-ES" dirty="0"/>
              <a:t>ello le </a:t>
            </a:r>
            <a:r>
              <a:rPr lang="es-ES" dirty="0" smtClean="0"/>
              <a:t>permite                      </a:t>
            </a:r>
            <a:r>
              <a:rPr lang="es-ES" dirty="0"/>
              <a:t>realizar grandes inversiones en </a:t>
            </a:r>
            <a:r>
              <a:rPr lang="es-ES" dirty="0" smtClean="0"/>
              <a:t>publicidad.</a:t>
            </a:r>
          </a:p>
        </p:txBody>
      </p:sp>
      <p:pic>
        <p:nvPicPr>
          <p:cNvPr id="2050" name="Picture 2" descr="http://blog.luismaram.com/wp-content/uploads/2009/08/458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375" y="4192056"/>
            <a:ext cx="860217" cy="245746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www.somosamigosdelatierra.org/00_imagenes/ks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08378" y="346883"/>
            <a:ext cx="2315830" cy="705853"/>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2.bp.blogspot.com/_9V_0gXO7dHA/S7wuTD9DdHI/AAAAAAAAEN4/x0kzBGekjHM/s1600/cgt_coca-col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72544" y="2757394"/>
            <a:ext cx="1229725" cy="1721227"/>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mirnaramirezm.files.wordpress.com/2011/08/pepsi-vs-coke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284" y="50217"/>
            <a:ext cx="1428749" cy="1071562"/>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www.altonivel.com.mx/assets/images/Marketing/cocacola.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34382" y="3069646"/>
            <a:ext cx="1800200" cy="13501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205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jacovox.com/wp-content/uploads/2009/08/coca-cola-logo/coca-cola-logo-1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4428" b="8422"/>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956106" y="1340768"/>
            <a:ext cx="7231788"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ESTRATEGIA COMERCIAL</a:t>
            </a:r>
            <a:endParaRPr lang="es-PE"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1946832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coca%20cola%20notic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5903640" y="1694993"/>
            <a:ext cx="3240360" cy="353242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51" name="Rectangle 16"/>
          <p:cNvSpPr>
            <a:spLocks noGrp="1" noChangeArrowheads="1"/>
          </p:cNvSpPr>
          <p:nvPr>
            <p:ph type="body" idx="1"/>
          </p:nvPr>
        </p:nvSpPr>
        <p:spPr>
          <a:xfrm>
            <a:off x="395536" y="910248"/>
            <a:ext cx="6192687" cy="5073650"/>
          </a:xfrm>
        </p:spPr>
        <p:txBody>
          <a:bodyPr>
            <a:normAutofit fontScale="92500" lnSpcReduction="20000"/>
          </a:bodyPr>
          <a:lstStyle/>
          <a:p>
            <a:pPr marL="0" indent="0" eaLnBrk="1" hangingPunct="1">
              <a:buNone/>
            </a:pPr>
            <a:r>
              <a:rPr lang="es-ES" sz="2400" b="1" dirty="0" smtClean="0"/>
              <a:t>	Coca Cola lo estructura en 5 partes:</a:t>
            </a:r>
          </a:p>
          <a:p>
            <a:pPr marL="0" indent="0" eaLnBrk="1" hangingPunct="1">
              <a:buNone/>
            </a:pPr>
            <a:endParaRPr lang="es-ES" sz="2400" b="1" dirty="0" smtClean="0"/>
          </a:p>
          <a:p>
            <a:pPr marL="0" indent="-609600" algn="just">
              <a:buFontTx/>
              <a:buAutoNum type="arabicPeriod"/>
            </a:pPr>
            <a:r>
              <a:rPr lang="es-ES" sz="2400" dirty="0">
                <a:solidFill>
                  <a:srgbClr val="FF0000"/>
                </a:solidFill>
              </a:rPr>
              <a:t>Definición clara de la dirección estratégica que determinara los esfuerzos comerciales.</a:t>
            </a:r>
          </a:p>
          <a:p>
            <a:pPr marL="0" indent="-609600" algn="just">
              <a:buFontTx/>
              <a:buAutoNum type="arabicPeriod"/>
            </a:pPr>
            <a:r>
              <a:rPr lang="es-ES" sz="2400" dirty="0"/>
              <a:t>Análisis exhaustivo del mercado, que incluye el entorno económico, la cadena de suministro y los competidores actuales y potenciales.</a:t>
            </a:r>
          </a:p>
          <a:p>
            <a:pPr marL="0" indent="-609600" algn="just">
              <a:buFontTx/>
              <a:buAutoNum type="arabicPeriod"/>
            </a:pPr>
            <a:r>
              <a:rPr lang="es-ES" sz="2400" dirty="0">
                <a:solidFill>
                  <a:srgbClr val="FF0000"/>
                </a:solidFill>
              </a:rPr>
              <a:t>Permite evaluar oportunidades por medio de una segmentación de mercado y un análisis de los segmentos mas relevantes.</a:t>
            </a:r>
          </a:p>
          <a:p>
            <a:pPr marL="0" indent="-609600" algn="just">
              <a:buFontTx/>
              <a:buAutoNum type="arabicPeriod"/>
            </a:pPr>
            <a:r>
              <a:rPr lang="es-ES" sz="2400" dirty="0"/>
              <a:t>Desarrollo de posicionamiento único a través de propuestas de valor claras y diferenciadas. </a:t>
            </a:r>
          </a:p>
          <a:p>
            <a:pPr marL="0" indent="-609600" algn="just">
              <a:buFontTx/>
              <a:buAutoNum type="arabicPeriod"/>
            </a:pPr>
            <a:r>
              <a:rPr lang="es-ES" sz="2400" dirty="0">
                <a:solidFill>
                  <a:srgbClr val="FF0000"/>
                </a:solidFill>
              </a:rPr>
              <a:t>Permite compilar la estrategia comercial, guiando el desarrollo de acciones de marketing y ventas conectadas a las necesidades de los clientes y a las capacidades de la organización.</a:t>
            </a:r>
          </a:p>
          <a:p>
            <a:pPr marL="609600" indent="-609600" eaLnBrk="1" hangingPunct="1">
              <a:buFontTx/>
              <a:buAutoNum type="arabicPeriod"/>
            </a:pPr>
            <a:endParaRPr lang="es-ES" sz="2000" dirty="0" smtClean="0"/>
          </a:p>
          <a:p>
            <a:pPr marL="609600" indent="-609600" eaLnBrk="1" hangingPunct="1">
              <a:buFontTx/>
              <a:buAutoNum type="arabicPeriod"/>
            </a:pPr>
            <a:endParaRPr lang="es-ES" sz="2200" dirty="0" smtClean="0"/>
          </a:p>
          <a:p>
            <a:pPr marL="609600" indent="-609600" eaLnBrk="1" hangingPunct="1">
              <a:buFontTx/>
              <a:buAutoNum type="arabicPeriod"/>
            </a:pPr>
            <a:endParaRPr lang="es-ES" sz="2200" dirty="0" smtClean="0"/>
          </a:p>
          <a:p>
            <a:pPr marL="609600" indent="-609600" eaLnBrk="1" hangingPunct="1">
              <a:buFontTx/>
              <a:buAutoNum type="arabicPeriod"/>
            </a:pPr>
            <a:endParaRPr lang="es-ES" sz="2400" dirty="0" smtClean="0"/>
          </a:p>
        </p:txBody>
      </p:sp>
      <p:sp>
        <p:nvSpPr>
          <p:cNvPr id="3" name="2 Rectángulo"/>
          <p:cNvSpPr/>
          <p:nvPr/>
        </p:nvSpPr>
        <p:spPr>
          <a:xfrm rot="1149285">
            <a:off x="6389082" y="402417"/>
            <a:ext cx="2808312" cy="1015663"/>
          </a:xfrm>
          <a:prstGeom prst="rect">
            <a:avLst/>
          </a:prstGeom>
        </p:spPr>
        <p:txBody>
          <a:bodyPr wrap="square">
            <a:spAutoFit/>
          </a:bodyPr>
          <a:lstStyle/>
          <a:p>
            <a:pPr algn="ctr"/>
            <a:r>
              <a:rPr lang="es-E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Etapas</a:t>
            </a:r>
            <a:endParaRPr lang="es-PE"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1642729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16016" y="1021836"/>
            <a:ext cx="2821786" cy="2149971"/>
          </a:xfrm>
          <a:prstGeom prst="rect">
            <a:avLst/>
          </a:prstGeom>
        </p:spPr>
      </p:pic>
      <p:pic>
        <p:nvPicPr>
          <p:cNvPr id="3" name="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1556792"/>
            <a:ext cx="2591200" cy="2591200"/>
          </a:xfrm>
          <a:prstGeom prst="rect">
            <a:avLst/>
          </a:prstGeom>
        </p:spPr>
      </p:pic>
      <p:sp>
        <p:nvSpPr>
          <p:cNvPr id="4098" name="Rectangle 2"/>
          <p:cNvSpPr>
            <a:spLocks noGrp="1" noChangeArrowheads="1"/>
          </p:cNvSpPr>
          <p:nvPr>
            <p:ph type="title"/>
          </p:nvPr>
        </p:nvSpPr>
        <p:spPr>
          <a:xfrm>
            <a:off x="468313" y="274638"/>
            <a:ext cx="8218487" cy="706437"/>
          </a:xfrm>
        </p:spPr>
        <p:txBody>
          <a:bodyPr/>
          <a:lstStyle/>
          <a:p>
            <a:pPr eaLnBrk="1" hangingPunct="1"/>
            <a:r>
              <a:rPr lang="es-ES" sz="4000" smtClean="0"/>
              <a:t>Modelo de Plan de Marketing</a:t>
            </a:r>
          </a:p>
        </p:txBody>
      </p:sp>
      <p:pic>
        <p:nvPicPr>
          <p:cNvPr id="2" name="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40152" y="4437112"/>
            <a:ext cx="2533754" cy="1735856"/>
          </a:xfrm>
          <a:prstGeom prst="rect">
            <a:avLst/>
          </a:prstGeom>
        </p:spPr>
      </p:pic>
      <p:sp>
        <p:nvSpPr>
          <p:cNvPr id="4099" name="Rectangle 3"/>
          <p:cNvSpPr>
            <a:spLocks noGrp="1" noChangeArrowheads="1"/>
          </p:cNvSpPr>
          <p:nvPr>
            <p:ph type="body" idx="1"/>
          </p:nvPr>
        </p:nvSpPr>
        <p:spPr>
          <a:xfrm>
            <a:off x="2555776" y="1052736"/>
            <a:ext cx="3816424" cy="5661248"/>
          </a:xfrm>
        </p:spPr>
        <p:txBody>
          <a:bodyPr>
            <a:normAutofit/>
          </a:bodyPr>
          <a:lstStyle/>
          <a:p>
            <a:pPr marL="0" indent="0">
              <a:lnSpc>
                <a:spcPct val="80000"/>
              </a:lnSpc>
              <a:buNone/>
            </a:pPr>
            <a:r>
              <a:rPr lang="es-ES" sz="2200" b="1" dirty="0"/>
              <a:t>-Grupo objetivo</a:t>
            </a:r>
            <a:r>
              <a:rPr lang="es-ES" sz="2200" b="1" dirty="0" smtClean="0"/>
              <a:t>: Público </a:t>
            </a:r>
            <a:r>
              <a:rPr lang="es-ES" sz="2200" b="1" dirty="0"/>
              <a:t>de todas las edades</a:t>
            </a:r>
            <a:r>
              <a:rPr lang="es-ES" sz="2200" b="1" dirty="0" smtClean="0"/>
              <a:t>.</a:t>
            </a:r>
          </a:p>
          <a:p>
            <a:pPr marL="0" indent="0">
              <a:lnSpc>
                <a:spcPct val="80000"/>
              </a:lnSpc>
              <a:buNone/>
            </a:pPr>
            <a:endParaRPr lang="es-ES" sz="2200" b="1" dirty="0" smtClean="0"/>
          </a:p>
          <a:p>
            <a:pPr marL="0" indent="0">
              <a:lnSpc>
                <a:spcPct val="80000"/>
              </a:lnSpc>
              <a:buNone/>
            </a:pPr>
            <a:endParaRPr lang="es-ES" sz="2200" b="1" dirty="0"/>
          </a:p>
          <a:p>
            <a:pPr marL="0" indent="0">
              <a:lnSpc>
                <a:spcPct val="80000"/>
              </a:lnSpc>
              <a:buNone/>
            </a:pPr>
            <a:endParaRPr lang="es-ES" sz="2200" b="1" dirty="0"/>
          </a:p>
          <a:p>
            <a:pPr marL="0" indent="0">
              <a:lnSpc>
                <a:spcPct val="80000"/>
              </a:lnSpc>
              <a:buNone/>
            </a:pPr>
            <a:r>
              <a:rPr lang="es-ES" sz="2200" b="1" dirty="0"/>
              <a:t>-Características I</a:t>
            </a:r>
            <a:r>
              <a:rPr lang="es-ES" sz="2200" b="1" dirty="0" smtClean="0"/>
              <a:t>nvolucrada </a:t>
            </a:r>
            <a:r>
              <a:rPr lang="es-ES" sz="2200" b="1" dirty="0"/>
              <a:t>en los eventos </a:t>
            </a:r>
            <a:r>
              <a:rPr lang="es-ES" sz="2200" b="1" dirty="0" smtClean="0"/>
              <a:t>internacionales</a:t>
            </a:r>
          </a:p>
          <a:p>
            <a:pPr marL="0" indent="0">
              <a:lnSpc>
                <a:spcPct val="80000"/>
              </a:lnSpc>
              <a:buNone/>
            </a:pPr>
            <a:endParaRPr lang="es-ES" sz="2200" b="1" dirty="0" smtClean="0"/>
          </a:p>
          <a:p>
            <a:pPr marL="0" indent="0">
              <a:lnSpc>
                <a:spcPct val="80000"/>
              </a:lnSpc>
              <a:buNone/>
            </a:pPr>
            <a:endParaRPr lang="es-ES" sz="2200" b="1" dirty="0"/>
          </a:p>
          <a:p>
            <a:pPr marL="0" indent="0">
              <a:lnSpc>
                <a:spcPct val="80000"/>
              </a:lnSpc>
              <a:buNone/>
            </a:pPr>
            <a:endParaRPr lang="es-ES" sz="2200" b="1" dirty="0"/>
          </a:p>
          <a:p>
            <a:pPr marL="0" indent="0">
              <a:lnSpc>
                <a:spcPct val="80000"/>
              </a:lnSpc>
              <a:buNone/>
            </a:pPr>
            <a:r>
              <a:rPr lang="es-ES" sz="2200" b="1" dirty="0"/>
              <a:t>-Posicionamiento: Si hablamos del mercado nacional en términos de marcas, Coca Cola lidera el mercado con una cuota de 26%,seguida por Inka Cola 25%,Kola Real 8%,Pepsi 7% y otras marcas 34</a:t>
            </a:r>
            <a:r>
              <a:rPr lang="es-ES" sz="2200" b="1" dirty="0" smtClean="0"/>
              <a:t>%.</a:t>
            </a:r>
            <a:endParaRPr lang="es-ES" sz="2000" b="1" dirty="0" smtClean="0"/>
          </a:p>
          <a:p>
            <a:pPr eaLnBrk="1" hangingPunct="1">
              <a:buFontTx/>
              <a:buNone/>
            </a:pPr>
            <a:endParaRPr lang="es-ES" sz="2000" dirty="0" smtClean="0"/>
          </a:p>
          <a:p>
            <a:pPr eaLnBrk="1" hangingPunct="1">
              <a:buFontTx/>
              <a:buNone/>
            </a:pPr>
            <a:endParaRPr lang="es-ES" sz="2000" b="1" dirty="0" smtClean="0"/>
          </a:p>
          <a:p>
            <a:pPr eaLnBrk="1" hangingPunct="1">
              <a:buFontTx/>
              <a:buNone/>
            </a:pPr>
            <a:endParaRPr lang="es-ES" sz="2000" b="1" dirty="0" smtClean="0"/>
          </a:p>
          <a:p>
            <a:pPr eaLnBrk="1" hangingPunct="1">
              <a:buFontTx/>
              <a:buNone/>
            </a:pPr>
            <a:endParaRPr lang="es-ES" sz="2000" b="1" dirty="0" smtClean="0"/>
          </a:p>
          <a:p>
            <a:pPr eaLnBrk="1" hangingPunct="1">
              <a:buFontTx/>
              <a:buNone/>
            </a:pPr>
            <a:endParaRPr lang="es-ES" sz="2000" b="1" dirty="0" smtClean="0"/>
          </a:p>
          <a:p>
            <a:pPr marL="0" indent="0" eaLnBrk="1" hangingPunct="1">
              <a:buNone/>
            </a:pPr>
            <a:endParaRPr lang="es-ES" b="1" dirty="0" smtClean="0"/>
          </a:p>
        </p:txBody>
      </p:sp>
    </p:spTree>
    <p:extLst>
      <p:ext uri="{BB962C8B-B14F-4D97-AF65-F5344CB8AC3E}">
        <p14:creationId xmlns:p14="http://schemas.microsoft.com/office/powerpoint/2010/main" xmlns="" val="4255564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5044621"/>
            <a:ext cx="3528392" cy="1813379"/>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3391024"/>
            <a:ext cx="4896544" cy="1409641"/>
          </a:xfrm>
          <a:prstGeom prst="rect">
            <a:avLst/>
          </a:prstGeom>
        </p:spPr>
      </p:pic>
      <p:sp>
        <p:nvSpPr>
          <p:cNvPr id="2" name="1 Rectángulo"/>
          <p:cNvSpPr/>
          <p:nvPr/>
        </p:nvSpPr>
        <p:spPr>
          <a:xfrm>
            <a:off x="3419872" y="5421417"/>
            <a:ext cx="5526360" cy="1200329"/>
          </a:xfrm>
          <a:prstGeom prst="rect">
            <a:avLst/>
          </a:prstGeom>
        </p:spPr>
        <p:txBody>
          <a:bodyPr wrap="square">
            <a:spAutoFit/>
          </a:bodyPr>
          <a:lstStyle/>
          <a:p>
            <a:r>
              <a:rPr lang="es-ES" dirty="0">
                <a:effectLst>
                  <a:outerShdw blurRad="38100" dist="38100" dir="2700000" algn="tl">
                    <a:srgbClr val="000000">
                      <a:alpha val="43137"/>
                    </a:srgbClr>
                  </a:outerShdw>
                </a:effectLst>
              </a:rPr>
              <a:t>Esta empresa es una de las marcas comerciales más identificable y comercializada. The Coca Cola Company es el número uno a nivel mundial de la producción y la comercialización de bebidas sin alcohol</a:t>
            </a:r>
          </a:p>
        </p:txBody>
      </p:sp>
      <p:sp>
        <p:nvSpPr>
          <p:cNvPr id="4" name="3 Rectángulo"/>
          <p:cNvSpPr/>
          <p:nvPr/>
        </p:nvSpPr>
        <p:spPr>
          <a:xfrm>
            <a:off x="323528" y="188640"/>
            <a:ext cx="5166320" cy="1477328"/>
          </a:xfrm>
          <a:prstGeom prst="rect">
            <a:avLst/>
          </a:prstGeom>
        </p:spPr>
        <p:txBody>
          <a:bodyPr wrap="square">
            <a:spAutoFit/>
          </a:bodyPr>
          <a:lstStyle/>
          <a:p>
            <a:r>
              <a:rPr lang="es-ES" dirty="0">
                <a:effectLst>
                  <a:outerShdw blurRad="38100" dist="38100" dir="2700000" algn="tl">
                    <a:srgbClr val="000000">
                      <a:alpha val="43137"/>
                    </a:srgbClr>
                  </a:outerShdw>
                </a:effectLst>
              </a:rPr>
              <a:t>El nombre de la marca y el diseño del logotipo de Coca Cola corrió a cargo del contable farmacéutico, Frank Robinson, y en sus inicios la Coca Cola fue introducida comercialmente como "un tónico efectivo para el cerebro y los nervios”.</a:t>
            </a:r>
          </a:p>
        </p:txBody>
      </p:sp>
      <p:sp>
        <p:nvSpPr>
          <p:cNvPr id="5" name="4 Rectángulo"/>
          <p:cNvSpPr/>
          <p:nvPr/>
        </p:nvSpPr>
        <p:spPr>
          <a:xfrm>
            <a:off x="96250" y="3590032"/>
            <a:ext cx="4878288" cy="923330"/>
          </a:xfrm>
          <a:prstGeom prst="rect">
            <a:avLst/>
          </a:prstGeom>
        </p:spPr>
        <p:txBody>
          <a:bodyPr wrap="square">
            <a:spAutoFit/>
          </a:bodyPr>
          <a:lstStyle/>
          <a:p>
            <a:r>
              <a:rPr lang="es-ES" b="1" dirty="0">
                <a:solidFill>
                  <a:schemeClr val="bg1"/>
                </a:solidFill>
                <a:effectLst>
                  <a:outerShdw blurRad="38100" dist="38100" dir="2700000" algn="tl">
                    <a:srgbClr val="000000">
                      <a:alpha val="43137"/>
                    </a:srgbClr>
                  </a:outerShdw>
                </a:effectLst>
              </a:rPr>
              <a:t>Coca Cola </a:t>
            </a:r>
            <a:r>
              <a:rPr lang="es-ES" b="1" dirty="0">
                <a:solidFill>
                  <a:srgbClr val="C00000"/>
                </a:solidFill>
                <a:effectLst>
                  <a:outerShdw blurRad="38100" dist="38100" dir="2700000" algn="tl">
                    <a:srgbClr val="000000">
                      <a:alpha val="43137"/>
                    </a:srgbClr>
                  </a:outerShdw>
                </a:effectLst>
              </a:rPr>
              <a:t>ha sido cap</a:t>
            </a:r>
            <a:r>
              <a:rPr lang="es-ES" b="1" dirty="0">
                <a:solidFill>
                  <a:schemeClr val="bg1"/>
                </a:solidFill>
                <a:effectLst>
                  <a:outerShdw blurRad="38100" dist="38100" dir="2700000" algn="tl">
                    <a:srgbClr val="000000">
                      <a:alpha val="43137"/>
                    </a:srgbClr>
                  </a:outerShdw>
                </a:effectLst>
              </a:rPr>
              <a:t>az de establecer con los consumid</a:t>
            </a:r>
            <a:r>
              <a:rPr lang="es-ES" b="1" dirty="0">
                <a:solidFill>
                  <a:srgbClr val="C00000"/>
                </a:solidFill>
                <a:effectLst>
                  <a:outerShdw blurRad="38100" dist="38100" dir="2700000" algn="tl">
                    <a:srgbClr val="000000">
                      <a:alpha val="43137"/>
                    </a:srgbClr>
                  </a:outerShdw>
                </a:effectLst>
              </a:rPr>
              <a:t>ores un </a:t>
            </a:r>
            <a:r>
              <a:rPr lang="es-ES" b="1" dirty="0">
                <a:solidFill>
                  <a:schemeClr val="bg1"/>
                </a:solidFill>
                <a:effectLst>
                  <a:outerShdw blurRad="38100" dist="38100" dir="2700000" algn="tl">
                    <a:srgbClr val="000000">
                      <a:alpha val="43137"/>
                    </a:srgbClr>
                  </a:outerShdw>
                </a:effectLst>
              </a:rPr>
              <a:t>vínculo que muy pocas marcas han sido capaces de crear</a:t>
            </a:r>
          </a:p>
        </p:txBody>
      </p:sp>
      <p:sp>
        <p:nvSpPr>
          <p:cNvPr id="7" name="6 Rectángulo"/>
          <p:cNvSpPr/>
          <p:nvPr/>
        </p:nvSpPr>
        <p:spPr>
          <a:xfrm>
            <a:off x="3546060" y="1989223"/>
            <a:ext cx="5273983" cy="923330"/>
          </a:xfrm>
          <a:prstGeom prst="rect">
            <a:avLst/>
          </a:prstGeom>
        </p:spPr>
        <p:txBody>
          <a:bodyPr wrap="square">
            <a:spAutoFit/>
          </a:bodyPr>
          <a:lstStyle/>
          <a:p>
            <a:r>
              <a:rPr lang="es-ES" dirty="0">
                <a:effectLst>
                  <a:outerShdw blurRad="38100" dist="38100" dir="2700000" algn="tl">
                    <a:srgbClr val="000000">
                      <a:alpha val="43137"/>
                    </a:srgbClr>
                  </a:outerShdw>
                </a:effectLst>
              </a:rPr>
              <a:t>El hombre bebió su vaso por un </a:t>
            </a:r>
            <a:r>
              <a:rPr lang="es-ES" b="1" dirty="0">
                <a:effectLst>
                  <a:outerShdw blurRad="38100" dist="38100" dir="2700000" algn="tl">
                    <a:srgbClr val="000000">
                      <a:alpha val="43137"/>
                    </a:srgbClr>
                  </a:outerShdw>
                </a:effectLst>
              </a:rPr>
              <a:t>nickel</a:t>
            </a:r>
            <a:r>
              <a:rPr lang="es-ES" dirty="0">
                <a:effectLst>
                  <a:outerShdw blurRad="38100" dist="38100" dir="2700000" algn="tl">
                    <a:srgbClr val="000000">
                      <a:alpha val="43137"/>
                    </a:srgbClr>
                  </a:outerShdw>
                </a:effectLst>
              </a:rPr>
              <a:t> (5 céntimos de la época) y de esta forma nació Coca Cola con burbujas tal y como la conocemos en la actualidad.</a:t>
            </a:r>
          </a:p>
        </p:txBody>
      </p:sp>
      <p:pic>
        <p:nvPicPr>
          <p:cNvPr id="8" name="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35578" y="3313134"/>
            <a:ext cx="2952328" cy="1944216"/>
          </a:xfrm>
          <a:prstGeom prst="rect">
            <a:avLst/>
          </a:prstGeom>
        </p:spPr>
      </p:pic>
      <p:pic>
        <p:nvPicPr>
          <p:cNvPr id="10" name="9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345832" y="167098"/>
            <a:ext cx="3312954" cy="1822125"/>
          </a:xfrm>
          <a:prstGeom prst="rect">
            <a:avLst/>
          </a:prstGeom>
        </p:spPr>
      </p:pic>
      <p:pic>
        <p:nvPicPr>
          <p:cNvPr id="11" name="10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30928" y="1853194"/>
            <a:ext cx="1846303" cy="1515878"/>
          </a:xfrm>
          <a:prstGeom prst="rect">
            <a:avLst/>
          </a:prstGeom>
        </p:spPr>
      </p:pic>
    </p:spTree>
    <p:extLst>
      <p:ext uri="{BB962C8B-B14F-4D97-AF65-F5344CB8AC3E}">
        <p14:creationId xmlns:p14="http://schemas.microsoft.com/office/powerpoint/2010/main" xmlns="" val="1090512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7984" y="980728"/>
            <a:ext cx="3249105" cy="1518975"/>
          </a:xfrm>
          <a:prstGeom prst="rect">
            <a:avLst/>
          </a:prstGeom>
        </p:spPr>
      </p:pic>
      <p:sp>
        <p:nvSpPr>
          <p:cNvPr id="5122" name="Rectangle 2"/>
          <p:cNvSpPr>
            <a:spLocks noGrp="1" noChangeArrowheads="1"/>
          </p:cNvSpPr>
          <p:nvPr>
            <p:ph type="title"/>
          </p:nvPr>
        </p:nvSpPr>
        <p:spPr>
          <a:xfrm>
            <a:off x="683568" y="404664"/>
            <a:ext cx="2376264" cy="1143000"/>
          </a:xfrm>
        </p:spPr>
        <p:txBody>
          <a:bodyPr>
            <a:normAutofit/>
          </a:bodyPr>
          <a:lstStyle/>
          <a:p>
            <a:pPr eaLnBrk="1" hangingPunct="1"/>
            <a:r>
              <a:rPr lang="es-ES" i="1" dirty="0" smtClean="0">
                <a:effectLst>
                  <a:outerShdw blurRad="38100" dist="38100" dir="2700000" algn="tl">
                    <a:srgbClr val="000000">
                      <a:alpha val="43137"/>
                    </a:srgbClr>
                  </a:outerShdw>
                </a:effectLst>
              </a:rPr>
              <a:t>Es más...</a:t>
            </a:r>
          </a:p>
        </p:txBody>
      </p:sp>
      <p:sp>
        <p:nvSpPr>
          <p:cNvPr id="5123" name="Rectangle 3"/>
          <p:cNvSpPr>
            <a:spLocks noGrp="1" noChangeArrowheads="1"/>
          </p:cNvSpPr>
          <p:nvPr>
            <p:ph type="body" sz="half" idx="1"/>
          </p:nvPr>
        </p:nvSpPr>
        <p:spPr>
          <a:xfrm>
            <a:off x="4427984" y="476672"/>
            <a:ext cx="3750568" cy="6048672"/>
          </a:xfrm>
        </p:spPr>
        <p:txBody>
          <a:bodyPr>
            <a:normAutofit fontScale="77500" lnSpcReduction="20000"/>
          </a:bodyPr>
          <a:lstStyle/>
          <a:p>
            <a:pPr>
              <a:buNone/>
            </a:pPr>
            <a:r>
              <a:rPr lang="es-ES" sz="3900" b="1" i="1" spc="-300" dirty="0"/>
              <a:t>Llega a captar varios </a:t>
            </a:r>
            <a:r>
              <a:rPr lang="es-ES" sz="3900" b="1" i="1" spc="-300" dirty="0" smtClean="0"/>
              <a:t>países.</a:t>
            </a:r>
            <a:endParaRPr lang="es-ES" sz="3900" b="1" i="1" spc="-300" dirty="0"/>
          </a:p>
          <a:p>
            <a:pPr eaLnBrk="1" hangingPunct="1">
              <a:buFontTx/>
              <a:buNone/>
            </a:pPr>
            <a:endParaRPr lang="es-ES" sz="2000" b="1" dirty="0" smtClean="0"/>
          </a:p>
          <a:p>
            <a:pPr eaLnBrk="1" hangingPunct="1">
              <a:buFontTx/>
              <a:buNone/>
            </a:pPr>
            <a:endParaRPr lang="es-ES" sz="2000" b="1" dirty="0"/>
          </a:p>
          <a:p>
            <a:pPr eaLnBrk="1" hangingPunct="1">
              <a:buFontTx/>
              <a:buNone/>
            </a:pPr>
            <a:endParaRPr lang="es-ES" sz="2000" b="1" dirty="0" smtClean="0"/>
          </a:p>
          <a:p>
            <a:pPr eaLnBrk="1" hangingPunct="1">
              <a:buFontTx/>
              <a:buNone/>
            </a:pPr>
            <a:endParaRPr lang="es-ES" sz="2000" b="1" dirty="0"/>
          </a:p>
          <a:p>
            <a:pPr eaLnBrk="1" hangingPunct="1">
              <a:buFontTx/>
              <a:buNone/>
            </a:pPr>
            <a:endParaRPr lang="es-ES" sz="2000" b="1" dirty="0" smtClean="0"/>
          </a:p>
          <a:p>
            <a:pPr marL="0" indent="-609600" algn="just">
              <a:lnSpc>
                <a:spcPct val="80000"/>
              </a:lnSpc>
              <a:buFontTx/>
              <a:buAutoNum type="arabicPeriod"/>
            </a:pPr>
            <a:endParaRPr lang="es-ES" sz="2200" dirty="0" smtClean="0"/>
          </a:p>
          <a:p>
            <a:pPr marL="0" indent="0" algn="just">
              <a:lnSpc>
                <a:spcPct val="80000"/>
              </a:lnSpc>
              <a:buNone/>
            </a:pPr>
            <a:endParaRPr lang="es-ES" sz="2200" dirty="0"/>
          </a:p>
          <a:p>
            <a:pPr marL="0" indent="0" algn="just">
              <a:lnSpc>
                <a:spcPct val="80000"/>
              </a:lnSpc>
              <a:buNone/>
            </a:pPr>
            <a:endParaRPr lang="es-ES" sz="3900" b="1" i="1" spc="-300" dirty="0" smtClean="0"/>
          </a:p>
          <a:p>
            <a:pPr marL="0" indent="0" algn="just">
              <a:lnSpc>
                <a:spcPct val="80000"/>
              </a:lnSpc>
              <a:buNone/>
            </a:pPr>
            <a:endParaRPr lang="es-ES" sz="3900" b="1" i="1" spc="-300" dirty="0" smtClean="0"/>
          </a:p>
          <a:p>
            <a:pPr marL="0" indent="0" algn="just">
              <a:lnSpc>
                <a:spcPct val="80000"/>
              </a:lnSpc>
              <a:buNone/>
            </a:pPr>
            <a:r>
              <a:rPr lang="es-ES" sz="3900" b="1" i="1" spc="-300" dirty="0" smtClean="0"/>
              <a:t>La </a:t>
            </a:r>
            <a:r>
              <a:rPr lang="es-ES" sz="3900" b="1" i="1" spc="-300" dirty="0"/>
              <a:t>compañía tuvo que comprar </a:t>
            </a:r>
          </a:p>
          <a:p>
            <a:pPr marL="0" indent="0" algn="just">
              <a:lnSpc>
                <a:spcPct val="80000"/>
              </a:lnSpc>
              <a:buNone/>
            </a:pPr>
            <a:r>
              <a:rPr lang="es-ES" sz="3900" b="1" i="1" spc="-300" dirty="0"/>
              <a:t>a Inka Cola porque no pudo </a:t>
            </a:r>
          </a:p>
          <a:p>
            <a:pPr marL="0" indent="0" algn="just">
              <a:lnSpc>
                <a:spcPct val="80000"/>
              </a:lnSpc>
              <a:buNone/>
            </a:pPr>
            <a:r>
              <a:rPr lang="es-ES" sz="3900" b="1" i="1" spc="-300" dirty="0"/>
              <a:t>competir con el sabor de </a:t>
            </a:r>
          </a:p>
          <a:p>
            <a:pPr marL="0" indent="0" algn="just">
              <a:lnSpc>
                <a:spcPct val="80000"/>
              </a:lnSpc>
              <a:buNone/>
            </a:pPr>
            <a:r>
              <a:rPr lang="es-ES" sz="3900" b="1" i="1" spc="-300" dirty="0"/>
              <a:t>bebida nacional y aun así sigue </a:t>
            </a:r>
          </a:p>
          <a:p>
            <a:pPr marL="0" indent="0" algn="just">
              <a:lnSpc>
                <a:spcPct val="80000"/>
              </a:lnSpc>
              <a:buNone/>
            </a:pPr>
            <a:r>
              <a:rPr lang="es-ES" sz="3900" b="1" i="1" spc="-300" dirty="0"/>
              <a:t>generando ingresos por Coca </a:t>
            </a:r>
          </a:p>
          <a:p>
            <a:pPr marL="0" indent="0" algn="just">
              <a:lnSpc>
                <a:spcPct val="80000"/>
              </a:lnSpc>
              <a:buNone/>
            </a:pPr>
            <a:r>
              <a:rPr lang="es-ES" sz="3900" b="1" i="1" spc="-300" dirty="0"/>
              <a:t>Cola y por Inka Cola</a:t>
            </a:r>
            <a:r>
              <a:rPr lang="es-ES" sz="3900" b="1" i="1" spc="-300" dirty="0" smtClean="0"/>
              <a:t>.</a:t>
            </a:r>
          </a:p>
          <a:p>
            <a:pPr eaLnBrk="1" hangingPunct="1">
              <a:buFontTx/>
              <a:buNone/>
            </a:pPr>
            <a:endParaRPr lang="es-ES" sz="1800" dirty="0" smtClean="0"/>
          </a:p>
          <a:p>
            <a:pPr eaLnBrk="1" hangingPunct="1">
              <a:buFontTx/>
              <a:buNone/>
            </a:pPr>
            <a:endParaRPr lang="es-ES" sz="1800" dirty="0" smtClean="0"/>
          </a:p>
        </p:txBody>
      </p:sp>
      <p:pic>
        <p:nvPicPr>
          <p:cNvPr id="5124" name="Picture 11" descr="1"/>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755576" y="1700808"/>
            <a:ext cx="3119438" cy="43195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899112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63688" y="2708920"/>
            <a:ext cx="4780877" cy="2438723"/>
          </a:xfrm>
          <a:prstGeom prst="rect">
            <a:avLst/>
          </a:prstGeom>
        </p:spPr>
      </p:pic>
      <p:sp>
        <p:nvSpPr>
          <p:cNvPr id="6147" name="Rectangle 3"/>
          <p:cNvSpPr>
            <a:spLocks noGrp="1" noChangeArrowheads="1"/>
          </p:cNvSpPr>
          <p:nvPr>
            <p:ph type="body" idx="1"/>
          </p:nvPr>
        </p:nvSpPr>
        <p:spPr>
          <a:xfrm>
            <a:off x="467544" y="1964421"/>
            <a:ext cx="8218487" cy="4929188"/>
          </a:xfrm>
        </p:spPr>
        <p:txBody>
          <a:bodyPr/>
          <a:lstStyle/>
          <a:p>
            <a:pPr marL="0" indent="0" algn="just">
              <a:lnSpc>
                <a:spcPct val="80000"/>
              </a:lnSpc>
              <a:buNone/>
            </a:pPr>
            <a:r>
              <a:rPr lang="es-ES" sz="3600" b="1" dirty="0" smtClean="0">
                <a:solidFill>
                  <a:srgbClr val="FF0000"/>
                </a:solidFill>
              </a:rPr>
              <a:t>Producto: </a:t>
            </a:r>
          </a:p>
          <a:p>
            <a:pPr marL="0" indent="0" algn="just">
              <a:lnSpc>
                <a:spcPct val="80000"/>
              </a:lnSpc>
              <a:buNone/>
            </a:pPr>
            <a:endParaRPr lang="es-ES" sz="2200" b="1" dirty="0"/>
          </a:p>
          <a:p>
            <a:pPr marL="0" indent="0" algn="just">
              <a:lnSpc>
                <a:spcPct val="80000"/>
              </a:lnSpc>
              <a:buNone/>
            </a:pPr>
            <a:endParaRPr lang="es-ES" sz="2200" b="1" dirty="0" smtClean="0"/>
          </a:p>
          <a:p>
            <a:pPr marL="0" indent="0" algn="just">
              <a:lnSpc>
                <a:spcPct val="80000"/>
              </a:lnSpc>
              <a:buNone/>
            </a:pPr>
            <a:endParaRPr lang="es-ES" sz="2200" b="1" dirty="0"/>
          </a:p>
          <a:p>
            <a:pPr marL="0" indent="0" algn="just">
              <a:lnSpc>
                <a:spcPct val="80000"/>
              </a:lnSpc>
              <a:buNone/>
            </a:pPr>
            <a:endParaRPr lang="es-ES" sz="2200" b="1" dirty="0" smtClean="0"/>
          </a:p>
          <a:p>
            <a:pPr marL="0" indent="0" algn="just">
              <a:lnSpc>
                <a:spcPct val="80000"/>
              </a:lnSpc>
              <a:buNone/>
            </a:pPr>
            <a:endParaRPr lang="es-ES" sz="2200" b="1" dirty="0"/>
          </a:p>
          <a:p>
            <a:pPr marL="0" indent="0" algn="just">
              <a:lnSpc>
                <a:spcPct val="80000"/>
              </a:lnSpc>
              <a:buNone/>
            </a:pPr>
            <a:endParaRPr lang="es-ES" sz="2200" b="1" dirty="0" smtClean="0"/>
          </a:p>
          <a:p>
            <a:pPr marL="0" indent="0" algn="just">
              <a:lnSpc>
                <a:spcPct val="80000"/>
              </a:lnSpc>
              <a:buNone/>
            </a:pPr>
            <a:endParaRPr lang="es-ES" sz="2200" b="1" dirty="0"/>
          </a:p>
          <a:p>
            <a:pPr marL="0" indent="0" algn="just">
              <a:lnSpc>
                <a:spcPct val="80000"/>
              </a:lnSpc>
              <a:buNone/>
            </a:pPr>
            <a:endParaRPr lang="es-ES" sz="2200" b="1" dirty="0" smtClean="0"/>
          </a:p>
          <a:p>
            <a:pPr marL="0" indent="0" algn="just">
              <a:lnSpc>
                <a:spcPct val="80000"/>
              </a:lnSpc>
              <a:buNone/>
            </a:pPr>
            <a:r>
              <a:rPr lang="es-ES" sz="2200" b="1" i="1" dirty="0"/>
              <a:t>C</a:t>
            </a:r>
            <a:r>
              <a:rPr lang="es-ES" sz="2200" b="1" i="1" dirty="0" smtClean="0"/>
              <a:t>onsumo </a:t>
            </a:r>
            <a:r>
              <a:rPr lang="es-ES" sz="2200" b="1" i="1" dirty="0"/>
              <a:t>extendido no solo para lo que en principio están pensando en </a:t>
            </a:r>
            <a:r>
              <a:rPr lang="es-ES" sz="2200" b="1" i="1" dirty="0" smtClean="0"/>
              <a:t>refrescar, </a:t>
            </a:r>
            <a:r>
              <a:rPr lang="es-ES" sz="2200" b="1" i="1" dirty="0"/>
              <a:t>sino para consumir en cualquier momento o </a:t>
            </a:r>
            <a:r>
              <a:rPr lang="es-ES" sz="2200" b="1" i="1" dirty="0" smtClean="0"/>
              <a:t>situación</a:t>
            </a:r>
            <a:endParaRPr lang="es-ES" b="1" i="1" dirty="0" smtClean="0"/>
          </a:p>
        </p:txBody>
      </p:sp>
      <p:sp>
        <p:nvSpPr>
          <p:cNvPr id="5" name="4 Título"/>
          <p:cNvSpPr>
            <a:spLocks noGrp="1"/>
          </p:cNvSpPr>
          <p:nvPr>
            <p:ph type="title"/>
          </p:nvPr>
        </p:nvSpPr>
        <p:spPr>
          <a:xfrm rot="21081349">
            <a:off x="-62929" y="425366"/>
            <a:ext cx="5411383" cy="1015663"/>
          </a:xfrm>
          <a:prstGeom prst="rect">
            <a:avLst/>
          </a:prstGeom>
        </p:spPr>
        <p:txBody>
          <a:bodyPr wrap="square">
            <a:spAutoFit/>
          </a:bodyPr>
          <a:lstStyle/>
          <a:p>
            <a:pPr algn="ctr"/>
            <a:r>
              <a:rPr lang="es-E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Marketing Mix</a:t>
            </a:r>
            <a:endParaRPr lang="es-PE"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1608295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88024" y="476672"/>
            <a:ext cx="3672408" cy="1899774"/>
          </a:xfrm>
          <a:prstGeom prst="rect">
            <a:avLst/>
          </a:prstGeom>
        </p:spPr>
      </p:pic>
      <p:sp>
        <p:nvSpPr>
          <p:cNvPr id="7171" name="Rectangle 3"/>
          <p:cNvSpPr>
            <a:spLocks noGrp="1" noChangeArrowheads="1"/>
          </p:cNvSpPr>
          <p:nvPr>
            <p:ph type="body" idx="1"/>
          </p:nvPr>
        </p:nvSpPr>
        <p:spPr>
          <a:xfrm>
            <a:off x="323528" y="404664"/>
            <a:ext cx="4248472" cy="1755758"/>
          </a:xfrm>
        </p:spPr>
        <p:txBody>
          <a:bodyPr>
            <a:normAutofit/>
          </a:bodyPr>
          <a:lstStyle/>
          <a:p>
            <a:pPr marL="0" indent="0">
              <a:lnSpc>
                <a:spcPct val="90000"/>
              </a:lnSpc>
              <a:buNone/>
            </a:pPr>
            <a:r>
              <a:rPr lang="es-ES" sz="3600" b="1" dirty="0" smtClean="0">
                <a:solidFill>
                  <a:srgbClr val="FF0000"/>
                </a:solidFill>
              </a:rPr>
              <a:t>Precio: </a:t>
            </a:r>
            <a:r>
              <a:rPr lang="es-ES" sz="2200" b="1" dirty="0" smtClean="0"/>
              <a:t>El </a:t>
            </a:r>
            <a:r>
              <a:rPr lang="es-ES" sz="2200" b="1" dirty="0"/>
              <a:t>comprador se siente conforme por el prestigio de la marca</a:t>
            </a:r>
            <a:r>
              <a:rPr lang="es-ES" sz="2200" dirty="0"/>
              <a:t>.</a:t>
            </a:r>
          </a:p>
          <a:p>
            <a:pPr marL="0" indent="-609600" algn="just">
              <a:lnSpc>
                <a:spcPct val="80000"/>
              </a:lnSpc>
              <a:buFontTx/>
              <a:buAutoNum type="arabicPeriod"/>
            </a:pPr>
            <a:endParaRPr lang="es-ES" sz="2200" dirty="0" smtClean="0"/>
          </a:p>
          <a:p>
            <a:pPr marL="0" indent="0" algn="just">
              <a:lnSpc>
                <a:spcPct val="80000"/>
              </a:lnSpc>
              <a:buNone/>
            </a:pPr>
            <a:endParaRPr lang="es-ES" sz="2200" dirty="0" smtClean="0"/>
          </a:p>
          <a:p>
            <a:pPr marL="0" indent="0" algn="just">
              <a:lnSpc>
                <a:spcPct val="80000"/>
              </a:lnSpc>
              <a:buNone/>
            </a:pPr>
            <a:endParaRPr lang="es-ES" sz="2200" dirty="0"/>
          </a:p>
          <a:p>
            <a:pPr marL="0" indent="0" algn="just">
              <a:lnSpc>
                <a:spcPct val="80000"/>
              </a:lnSpc>
              <a:buNone/>
            </a:pPr>
            <a:endParaRPr lang="es-ES" sz="2200" dirty="0" smtClean="0"/>
          </a:p>
          <a:p>
            <a:pPr marL="0" indent="0" algn="just">
              <a:lnSpc>
                <a:spcPct val="80000"/>
              </a:lnSpc>
              <a:buNone/>
            </a:pPr>
            <a:endParaRPr lang="es-ES" sz="2200" dirty="0"/>
          </a:p>
        </p:txBody>
      </p:sp>
      <p:sp>
        <p:nvSpPr>
          <p:cNvPr id="3" name="2 Rectángulo"/>
          <p:cNvSpPr/>
          <p:nvPr/>
        </p:nvSpPr>
        <p:spPr>
          <a:xfrm>
            <a:off x="179512" y="4509120"/>
            <a:ext cx="3363103" cy="1889748"/>
          </a:xfrm>
          <a:prstGeom prst="rect">
            <a:avLst/>
          </a:prstGeom>
        </p:spPr>
        <p:txBody>
          <a:bodyPr wrap="square">
            <a:spAutoFit/>
          </a:bodyPr>
          <a:lstStyle/>
          <a:p>
            <a:pPr>
              <a:lnSpc>
                <a:spcPct val="80000"/>
              </a:lnSpc>
            </a:pPr>
            <a:r>
              <a:rPr lang="es-ES" sz="3600" b="1" dirty="0">
                <a:solidFill>
                  <a:srgbClr val="FF0000"/>
                </a:solidFill>
              </a:rPr>
              <a:t>Promoción: </a:t>
            </a:r>
            <a:r>
              <a:rPr lang="es-ES" sz="2200" b="1" dirty="0"/>
              <a:t>Para el incremento de las ventas. Para eso se aplican diferentes políticas de comunicación con el exterior.</a:t>
            </a:r>
          </a:p>
        </p:txBody>
      </p:sp>
      <p:sp>
        <p:nvSpPr>
          <p:cNvPr id="4" name="3 Rectángulo"/>
          <p:cNvSpPr/>
          <p:nvPr/>
        </p:nvSpPr>
        <p:spPr>
          <a:xfrm>
            <a:off x="4338228" y="3009782"/>
            <a:ext cx="4572000" cy="895630"/>
          </a:xfrm>
          <a:prstGeom prst="rect">
            <a:avLst/>
          </a:prstGeom>
        </p:spPr>
        <p:txBody>
          <a:bodyPr>
            <a:spAutoFit/>
          </a:bodyPr>
          <a:lstStyle/>
          <a:p>
            <a:pPr>
              <a:lnSpc>
                <a:spcPct val="90000"/>
              </a:lnSpc>
              <a:spcBef>
                <a:spcPct val="20000"/>
              </a:spcBef>
            </a:pPr>
            <a:r>
              <a:rPr lang="es-ES" sz="3600" b="1" dirty="0">
                <a:solidFill>
                  <a:srgbClr val="FF0000"/>
                </a:solidFill>
              </a:rPr>
              <a:t>Plaza: </a:t>
            </a:r>
            <a:r>
              <a:rPr lang="es-ES" b="1" dirty="0"/>
              <a:t>C</a:t>
            </a:r>
            <a:r>
              <a:rPr lang="es-ES" sz="2200" b="1" dirty="0"/>
              <a:t>omo objetivo llevar hasta el consumidor el producto.</a:t>
            </a:r>
          </a:p>
        </p:txBody>
      </p:sp>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560" y="2135123"/>
            <a:ext cx="3312368" cy="2076062"/>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1" y="4351562"/>
            <a:ext cx="3532002" cy="2204864"/>
          </a:xfrm>
          <a:prstGeom prst="rect">
            <a:avLst/>
          </a:prstGeom>
        </p:spPr>
      </p:pic>
    </p:spTree>
    <p:extLst>
      <p:ext uri="{BB962C8B-B14F-4D97-AF65-F5344CB8AC3E}">
        <p14:creationId xmlns:p14="http://schemas.microsoft.com/office/powerpoint/2010/main" xmlns="" val="1831223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83968" y="1700808"/>
            <a:ext cx="4173835" cy="3960440"/>
          </a:xfrm>
          <a:prstGeom prst="rect">
            <a:avLst/>
          </a:prstGeom>
        </p:spPr>
      </p:pic>
      <p:sp>
        <p:nvSpPr>
          <p:cNvPr id="8194" name="Rectangle 2"/>
          <p:cNvSpPr>
            <a:spLocks noGrp="1" noChangeArrowheads="1"/>
          </p:cNvSpPr>
          <p:nvPr>
            <p:ph type="title"/>
          </p:nvPr>
        </p:nvSpPr>
        <p:spPr>
          <a:xfrm>
            <a:off x="395288" y="274638"/>
            <a:ext cx="8291512" cy="706437"/>
          </a:xfrm>
        </p:spPr>
        <p:txBody>
          <a:bodyPr/>
          <a:lstStyle/>
          <a:p>
            <a:pPr eaLnBrk="1" hangingPunct="1"/>
            <a:r>
              <a:rPr lang="es-ES" sz="4000" dirty="0" smtClean="0"/>
              <a:t>Marketing Mix</a:t>
            </a:r>
          </a:p>
        </p:txBody>
      </p:sp>
      <p:sp>
        <p:nvSpPr>
          <p:cNvPr id="8195" name="Rectangle 3"/>
          <p:cNvSpPr>
            <a:spLocks noGrp="1" noChangeArrowheads="1"/>
          </p:cNvSpPr>
          <p:nvPr>
            <p:ph type="body" idx="1"/>
          </p:nvPr>
        </p:nvSpPr>
        <p:spPr>
          <a:xfrm>
            <a:off x="395288" y="1125538"/>
            <a:ext cx="3528640" cy="5000625"/>
          </a:xfrm>
        </p:spPr>
        <p:txBody>
          <a:bodyPr/>
          <a:lstStyle/>
          <a:p>
            <a:pPr marL="0" indent="-609600" algn="just">
              <a:lnSpc>
                <a:spcPct val="80000"/>
              </a:lnSpc>
              <a:buFontTx/>
              <a:buAutoNum type="arabicPeriod"/>
            </a:pPr>
            <a:endParaRPr lang="es-ES" sz="2200" dirty="0"/>
          </a:p>
          <a:p>
            <a:pPr marL="457200" indent="-457200">
              <a:buAutoNum type="arabicPeriod"/>
            </a:pPr>
            <a:r>
              <a:rPr lang="es-ES" sz="2000" b="1" dirty="0" smtClean="0"/>
              <a:t>La publicidad:</a:t>
            </a:r>
          </a:p>
          <a:p>
            <a:pPr marL="533400" indent="-533400" algn="ctr">
              <a:lnSpc>
                <a:spcPct val="80000"/>
              </a:lnSpc>
              <a:buFontTx/>
              <a:buNone/>
            </a:pPr>
            <a:endParaRPr lang="es-ES" sz="2000" b="1" dirty="0"/>
          </a:p>
          <a:p>
            <a:pPr marL="533400" indent="-533400" algn="r">
              <a:lnSpc>
                <a:spcPct val="80000"/>
              </a:lnSpc>
              <a:buFontTx/>
              <a:buNone/>
            </a:pPr>
            <a:r>
              <a:rPr lang="es-ES" sz="2000" dirty="0" smtClean="0"/>
              <a:t>informa sobre </a:t>
            </a:r>
            <a:r>
              <a:rPr lang="es-ES" sz="2000" dirty="0"/>
              <a:t>las </a:t>
            </a:r>
            <a:r>
              <a:rPr lang="es-ES" sz="2000" dirty="0" smtClean="0"/>
              <a:t>características del </a:t>
            </a:r>
            <a:r>
              <a:rPr lang="es-ES" sz="2000" dirty="0"/>
              <a:t>producto y la mas importante, persuadir al posible comprador. Hay diferentes elementos que Coca Cola usa para llamar la atención. Por ejemplo, la mayoría de sus campañas incluyen el color rojo que además de recordar al producto capta la atención de las personas.</a:t>
            </a:r>
          </a:p>
          <a:p>
            <a:pPr marL="609600" indent="-609600" eaLnBrk="1" hangingPunct="1">
              <a:buFontTx/>
              <a:buNone/>
            </a:pPr>
            <a:endParaRPr lang="es-ES" sz="2000" dirty="0" smtClean="0"/>
          </a:p>
          <a:p>
            <a:pPr marL="609600" indent="-609600" eaLnBrk="1" hangingPunct="1">
              <a:buFontTx/>
              <a:buNone/>
            </a:pPr>
            <a:endParaRPr lang="es-ES" sz="2000" dirty="0" smtClean="0"/>
          </a:p>
          <a:p>
            <a:pPr marL="609600" indent="-609600" eaLnBrk="1" hangingPunct="1">
              <a:buFontTx/>
              <a:buAutoNum type="arabicPeriod"/>
            </a:pPr>
            <a:endParaRPr lang="es-ES" sz="2000" b="1" dirty="0" smtClean="0"/>
          </a:p>
        </p:txBody>
      </p:sp>
    </p:spTree>
    <p:extLst>
      <p:ext uri="{BB962C8B-B14F-4D97-AF65-F5344CB8AC3E}">
        <p14:creationId xmlns:p14="http://schemas.microsoft.com/office/powerpoint/2010/main" xmlns="" val="2763660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s-ES" dirty="0" smtClean="0"/>
              <a:t>Marketing Mix</a:t>
            </a:r>
          </a:p>
        </p:txBody>
      </p:sp>
      <p:sp>
        <p:nvSpPr>
          <p:cNvPr id="9219" name="Rectangle 6"/>
          <p:cNvSpPr>
            <a:spLocks noGrp="1" noChangeArrowheads="1"/>
          </p:cNvSpPr>
          <p:nvPr>
            <p:ph type="body" sz="half" idx="1"/>
          </p:nvPr>
        </p:nvSpPr>
        <p:spPr>
          <a:xfrm>
            <a:off x="467544" y="1556792"/>
            <a:ext cx="4038600" cy="4525963"/>
          </a:xfrm>
        </p:spPr>
        <p:txBody>
          <a:bodyPr/>
          <a:lstStyle/>
          <a:p>
            <a:pPr marL="533400" indent="-533400" eaLnBrk="1" hangingPunct="1">
              <a:buFontTx/>
              <a:buAutoNum type="arabicPeriod" startAt="2"/>
            </a:pPr>
            <a:r>
              <a:rPr lang="es-ES" sz="2000" b="1" dirty="0" smtClean="0"/>
              <a:t>Despertar interés: </a:t>
            </a:r>
          </a:p>
          <a:p>
            <a:pPr marL="533400" indent="-533400" eaLnBrk="1" hangingPunct="1">
              <a:buFontTx/>
              <a:buNone/>
            </a:pPr>
            <a:r>
              <a:rPr lang="es-ES" sz="2000" b="1" dirty="0" smtClean="0"/>
              <a:t>	</a:t>
            </a:r>
          </a:p>
          <a:p>
            <a:pPr marL="533400" indent="-533400" eaLnBrk="1" hangingPunct="1">
              <a:buFontTx/>
              <a:buNone/>
            </a:pPr>
            <a:r>
              <a:rPr lang="es-ES" sz="2000" dirty="0" smtClean="0"/>
              <a:t>	Coca Cola centra muchos esfuerzos en captar el interés de la gente joven ofreciéndoles o interesándose por sus gustos y aficiones tales como la música, organizando conciertos.</a:t>
            </a:r>
          </a:p>
        </p:txBody>
      </p:sp>
      <p:pic>
        <p:nvPicPr>
          <p:cNvPr id="9220" name="Picture 8" descr="coca cola"/>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4648200" y="1557338"/>
            <a:ext cx="4038600" cy="44592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854837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s-ES" dirty="0" smtClean="0"/>
              <a:t>Marketing Mix</a:t>
            </a:r>
          </a:p>
        </p:txBody>
      </p:sp>
      <p:sp>
        <p:nvSpPr>
          <p:cNvPr id="10243" name="Rectangle 8"/>
          <p:cNvSpPr>
            <a:spLocks noGrp="1" noChangeArrowheads="1"/>
          </p:cNvSpPr>
          <p:nvPr>
            <p:ph type="body" sz="half" idx="1"/>
          </p:nvPr>
        </p:nvSpPr>
        <p:spPr/>
        <p:txBody>
          <a:bodyPr/>
          <a:lstStyle/>
          <a:p>
            <a:pPr marL="533400" indent="-533400" eaLnBrk="1" hangingPunct="1">
              <a:buFontTx/>
              <a:buAutoNum type="arabicPeriod" startAt="3"/>
            </a:pPr>
            <a:r>
              <a:rPr lang="es-ES" sz="2000" b="1" dirty="0" smtClean="0"/>
              <a:t>Encontrar un deseo:</a:t>
            </a:r>
          </a:p>
          <a:p>
            <a:pPr marL="533400" indent="-533400" eaLnBrk="1" hangingPunct="1">
              <a:buFontTx/>
              <a:buNone/>
            </a:pPr>
            <a:endParaRPr lang="es-ES" sz="2000" b="1" dirty="0" smtClean="0"/>
          </a:p>
          <a:p>
            <a:pPr marL="533400" indent="-533400" eaLnBrk="1" hangingPunct="1">
              <a:buFontTx/>
              <a:buNone/>
            </a:pPr>
            <a:r>
              <a:rPr lang="es-ES" sz="2000" b="1" dirty="0" smtClean="0"/>
              <a:t>	</a:t>
            </a:r>
            <a:r>
              <a:rPr lang="es-ES" sz="2000" dirty="0" smtClean="0"/>
              <a:t>Coca Cola juega muchísimo con este aspecto. Por ejemplo, compara su producto con un beso, lo equipara a los deseos  de felicidad y paz navideña.</a:t>
            </a:r>
          </a:p>
          <a:p>
            <a:pPr marL="533400" indent="-533400" eaLnBrk="1" hangingPunct="1">
              <a:buFontTx/>
              <a:buNone/>
            </a:pPr>
            <a:endParaRPr lang="es-ES" sz="2000" dirty="0" smtClean="0"/>
          </a:p>
          <a:p>
            <a:pPr marL="533400" indent="-533400" eaLnBrk="1" hangingPunct="1">
              <a:buFontTx/>
              <a:buNone/>
            </a:pPr>
            <a:r>
              <a:rPr lang="es-ES" sz="2000" b="1" dirty="0" smtClean="0"/>
              <a:t>	</a:t>
            </a:r>
          </a:p>
        </p:txBody>
      </p:sp>
      <p:pic>
        <p:nvPicPr>
          <p:cNvPr id="10244" name="Picture 15" descr="3"/>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5003800" y="1484313"/>
            <a:ext cx="3384550" cy="4641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29609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s-ES" dirty="0" smtClean="0"/>
              <a:t>Marketing Mix</a:t>
            </a:r>
          </a:p>
        </p:txBody>
      </p:sp>
      <p:sp>
        <p:nvSpPr>
          <p:cNvPr id="11267" name="Rectangle 3"/>
          <p:cNvSpPr>
            <a:spLocks noGrp="1" noChangeArrowheads="1"/>
          </p:cNvSpPr>
          <p:nvPr>
            <p:ph type="body" sz="half" idx="1"/>
          </p:nvPr>
        </p:nvSpPr>
        <p:spPr/>
        <p:txBody>
          <a:bodyPr/>
          <a:lstStyle/>
          <a:p>
            <a:pPr marL="609600" indent="-609600" eaLnBrk="1" hangingPunct="1">
              <a:buFontTx/>
              <a:buAutoNum type="arabicPeriod" startAt="4"/>
            </a:pPr>
            <a:r>
              <a:rPr lang="es-ES" sz="1800" b="1" smtClean="0"/>
              <a:t>Conseguir la actuación:</a:t>
            </a:r>
          </a:p>
          <a:p>
            <a:pPr marL="609600" indent="-609600" eaLnBrk="1" hangingPunct="1">
              <a:buFontTx/>
              <a:buNone/>
            </a:pPr>
            <a:endParaRPr lang="es-ES" sz="1800" b="1" smtClean="0"/>
          </a:p>
          <a:p>
            <a:pPr marL="609600" indent="-609600" eaLnBrk="1" hangingPunct="1">
              <a:buFontTx/>
              <a:buNone/>
            </a:pPr>
            <a:endParaRPr lang="es-ES" sz="1800" b="1" smtClean="0"/>
          </a:p>
          <a:p>
            <a:pPr marL="609600" indent="-609600" eaLnBrk="1" hangingPunct="1">
              <a:buFontTx/>
              <a:buNone/>
            </a:pPr>
            <a:r>
              <a:rPr lang="es-ES" sz="1800" b="1" smtClean="0"/>
              <a:t>	</a:t>
            </a:r>
            <a:r>
              <a:rPr lang="es-ES" sz="1800" smtClean="0"/>
              <a:t>Si el resto de pasos funcionan, y Coca Cola se asegura de eso con poderosas campañas, el objetivo de la venta se alcanza.</a:t>
            </a:r>
          </a:p>
          <a:p>
            <a:pPr marL="609600" indent="-609600" eaLnBrk="1" hangingPunct="1">
              <a:buFontTx/>
              <a:buNone/>
            </a:pPr>
            <a:r>
              <a:rPr lang="es-ES" sz="1800" b="1" smtClean="0"/>
              <a:t>	</a:t>
            </a:r>
          </a:p>
          <a:p>
            <a:pPr marL="609600" indent="-609600" eaLnBrk="1" hangingPunct="1">
              <a:buFontTx/>
              <a:buNone/>
            </a:pPr>
            <a:endParaRPr lang="es-ES" sz="1800" b="1" smtClean="0"/>
          </a:p>
        </p:txBody>
      </p:sp>
      <p:pic>
        <p:nvPicPr>
          <p:cNvPr id="11268" name="Picture 5" descr="5"/>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5067300" y="1484313"/>
            <a:ext cx="3275013" cy="47529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470669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s-ES" dirty="0" smtClean="0"/>
              <a:t>Marketing Mix</a:t>
            </a:r>
          </a:p>
        </p:txBody>
      </p:sp>
      <p:sp>
        <p:nvSpPr>
          <p:cNvPr id="12291" name="Rectangle 3"/>
          <p:cNvSpPr>
            <a:spLocks noGrp="1" noChangeArrowheads="1"/>
          </p:cNvSpPr>
          <p:nvPr>
            <p:ph type="body" sz="half" idx="1"/>
          </p:nvPr>
        </p:nvSpPr>
        <p:spPr/>
        <p:txBody>
          <a:bodyPr/>
          <a:lstStyle/>
          <a:p>
            <a:pPr marL="533400" indent="-533400" eaLnBrk="1" hangingPunct="1">
              <a:buFontTx/>
              <a:buAutoNum type="arabicPeriod" startAt="5"/>
            </a:pPr>
            <a:r>
              <a:rPr lang="es-ES" sz="1800" b="1" smtClean="0"/>
              <a:t>Venta Personal:</a:t>
            </a:r>
          </a:p>
          <a:p>
            <a:pPr marL="533400" indent="-533400" eaLnBrk="1" hangingPunct="1">
              <a:buFontTx/>
              <a:buAutoNum type="arabicPeriod" startAt="5"/>
            </a:pPr>
            <a:endParaRPr lang="es-ES" sz="1800" b="1" smtClean="0"/>
          </a:p>
          <a:p>
            <a:pPr marL="533400" indent="-533400" eaLnBrk="1" hangingPunct="1">
              <a:buFontTx/>
              <a:buNone/>
            </a:pPr>
            <a:r>
              <a:rPr lang="es-ES" sz="1800" b="1" smtClean="0"/>
              <a:t>	</a:t>
            </a:r>
            <a:r>
              <a:rPr lang="es-ES" sz="1800" smtClean="0"/>
              <a:t>Es una venta mucho mas individual que tiene como objetivo informar, persuadir y convencer; y que implica una relación mas estrecha vendedor – cliente. Por su buen posicionamiento ,Coca Cola no acostumbra y no le hace falta practicar este tipo de venta.</a:t>
            </a:r>
          </a:p>
        </p:txBody>
      </p:sp>
      <p:pic>
        <p:nvPicPr>
          <p:cNvPr id="12292" name="Picture 5" descr="7"/>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5238750" y="1557338"/>
            <a:ext cx="2857500" cy="41767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372142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s-ES" dirty="0" smtClean="0"/>
              <a:t>Marketing Mix</a:t>
            </a:r>
          </a:p>
        </p:txBody>
      </p:sp>
      <p:sp>
        <p:nvSpPr>
          <p:cNvPr id="13315" name="Rectangle 3"/>
          <p:cNvSpPr>
            <a:spLocks noGrp="1" noChangeArrowheads="1"/>
          </p:cNvSpPr>
          <p:nvPr>
            <p:ph type="body" sz="half" idx="1"/>
          </p:nvPr>
        </p:nvSpPr>
        <p:spPr/>
        <p:txBody>
          <a:bodyPr/>
          <a:lstStyle/>
          <a:p>
            <a:pPr eaLnBrk="1" hangingPunct="1">
              <a:buFontTx/>
              <a:buNone/>
            </a:pPr>
            <a:r>
              <a:rPr lang="es-ES" sz="2800" smtClean="0"/>
              <a:t> </a:t>
            </a:r>
            <a:r>
              <a:rPr lang="es-ES" sz="1800" b="1" smtClean="0"/>
              <a:t>6.   Promoción de ventas:</a:t>
            </a:r>
          </a:p>
          <a:p>
            <a:pPr eaLnBrk="1" hangingPunct="1">
              <a:buFontTx/>
              <a:buNone/>
            </a:pPr>
            <a:endParaRPr lang="es-ES" sz="1800" b="1" smtClean="0"/>
          </a:p>
          <a:p>
            <a:pPr eaLnBrk="1" hangingPunct="1">
              <a:buFontTx/>
              <a:buNone/>
            </a:pPr>
            <a:r>
              <a:rPr lang="es-ES" sz="1800" b="1" smtClean="0"/>
              <a:t>	</a:t>
            </a:r>
            <a:r>
              <a:rPr lang="es-ES" sz="1800" smtClean="0"/>
              <a:t>Se refiere a la política de marketing que incluye una serie de actividades comerciales que tienen como objetivo incrementar las ventas a corto plazo. Unos cuantos ejemplos son hacer un regalo con la compra del producto Coca Cola. También podemos definir y ampliar la promoción que hace Coca Cola en cuanto a sus consumidores, distribuidores y/o detallistas.</a:t>
            </a:r>
          </a:p>
        </p:txBody>
      </p:sp>
      <p:pic>
        <p:nvPicPr>
          <p:cNvPr id="13316" name="Picture 6" descr="10"/>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5476875" y="1484313"/>
            <a:ext cx="2522538" cy="45370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74363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type="body" idx="1"/>
          </p:nvPr>
        </p:nvSpPr>
        <p:spPr>
          <a:xfrm>
            <a:off x="468313" y="908050"/>
            <a:ext cx="8218487" cy="5473700"/>
          </a:xfrm>
        </p:spPr>
        <p:txBody>
          <a:bodyPr/>
          <a:lstStyle/>
          <a:p>
            <a:pPr marL="0" indent="0" eaLnBrk="1" hangingPunct="1">
              <a:lnSpc>
                <a:spcPct val="90000"/>
              </a:lnSpc>
              <a:buNone/>
            </a:pPr>
            <a:r>
              <a:rPr lang="es-ES" sz="2400" i="1" dirty="0" smtClean="0"/>
              <a:t>Coca Cola a lo largo de su historia a hecho un sin fin de </a:t>
            </a:r>
            <a:r>
              <a:rPr lang="es-ES" sz="2400" i="1" dirty="0" smtClean="0">
                <a:solidFill>
                  <a:srgbClr val="FF0000"/>
                </a:solidFill>
              </a:rPr>
              <a:t>publicidades por todos los medios de comunicación. Actualmente </a:t>
            </a:r>
            <a:r>
              <a:rPr lang="es-ES" sz="2400" i="1" dirty="0" smtClean="0"/>
              <a:t>la mayor cantidad la realiza por televisión. </a:t>
            </a:r>
          </a:p>
          <a:p>
            <a:pPr marL="0" indent="0" eaLnBrk="1" hangingPunct="1">
              <a:lnSpc>
                <a:spcPct val="90000"/>
              </a:lnSpc>
              <a:buNone/>
            </a:pPr>
            <a:r>
              <a:rPr lang="es-ES" sz="2400" i="1" dirty="0" smtClean="0">
                <a:solidFill>
                  <a:srgbClr val="FF0000"/>
                </a:solidFill>
              </a:rPr>
              <a:t>Carteles en las calles, diarios y anuncios en las radios también </a:t>
            </a:r>
            <a:r>
              <a:rPr lang="es-ES" sz="2400" i="1" dirty="0" smtClean="0"/>
              <a:t>forman parte de la publicidad. </a:t>
            </a:r>
          </a:p>
          <a:p>
            <a:pPr marL="0" indent="0" eaLnBrk="1" hangingPunct="1">
              <a:lnSpc>
                <a:spcPct val="90000"/>
              </a:lnSpc>
              <a:buNone/>
            </a:pPr>
            <a:r>
              <a:rPr lang="es-ES" sz="2400" i="1" dirty="0" smtClean="0">
                <a:solidFill>
                  <a:srgbClr val="FF0000"/>
                </a:solidFill>
              </a:rPr>
              <a:t>Ha tomado como estrategia apelar a los sentimientos del </a:t>
            </a:r>
            <a:r>
              <a:rPr lang="es-ES" sz="2400" i="1" dirty="0" smtClean="0"/>
              <a:t>consumidor.</a:t>
            </a:r>
          </a:p>
        </p:txBody>
      </p:sp>
      <p:pic>
        <p:nvPicPr>
          <p:cNvPr id="3" name="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08104" y="4005064"/>
            <a:ext cx="3244026" cy="2530340"/>
          </a:xfrm>
          <a:prstGeom prst="rect">
            <a:avLst/>
          </a:prstGeom>
        </p:spPr>
      </p:pic>
      <p:sp>
        <p:nvSpPr>
          <p:cNvPr id="5" name="4 Título"/>
          <p:cNvSpPr>
            <a:spLocks noGrp="1"/>
          </p:cNvSpPr>
          <p:nvPr>
            <p:ph type="title"/>
          </p:nvPr>
        </p:nvSpPr>
        <p:spPr>
          <a:xfrm rot="20614570">
            <a:off x="1978812" y="3727588"/>
            <a:ext cx="4832112" cy="1200329"/>
          </a:xfrm>
          <a:prstGeom prst="rect">
            <a:avLst/>
          </a:prstGeom>
        </p:spPr>
        <p:txBody>
          <a:bodyPr wrap="square">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Promoción al consumidor</a:t>
            </a:r>
            <a:endParaRPr lang="es-PE"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4005064"/>
            <a:ext cx="2540000" cy="1905000"/>
          </a:xfrm>
          <a:prstGeom prst="rect">
            <a:avLst/>
          </a:prstGeom>
        </p:spPr>
      </p:pic>
    </p:spTree>
    <p:extLst>
      <p:ext uri="{BB962C8B-B14F-4D97-AF65-F5344CB8AC3E}">
        <p14:creationId xmlns:p14="http://schemas.microsoft.com/office/powerpoint/2010/main" xmlns="" val="2573314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jacovox.com/wp-content/uploads/2009/08/coca-cola-logo/coca-cola-logo-1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4428" b="8422"/>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972425" y="1556792"/>
            <a:ext cx="7199150"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ANÁLISIS DEL MERCADO</a:t>
            </a:r>
            <a:endParaRPr lang="es-PE"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1621523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s-ES" smtClean="0"/>
              <a:t>Obsequios</a:t>
            </a:r>
          </a:p>
        </p:txBody>
      </p:sp>
      <p:sp>
        <p:nvSpPr>
          <p:cNvPr id="15363" name="Rectangle 3"/>
          <p:cNvSpPr>
            <a:spLocks noGrp="1" noChangeArrowheads="1"/>
          </p:cNvSpPr>
          <p:nvPr>
            <p:ph type="body" sz="half" idx="1"/>
          </p:nvPr>
        </p:nvSpPr>
        <p:spPr/>
        <p:txBody>
          <a:bodyPr/>
          <a:lstStyle/>
          <a:p>
            <a:pPr eaLnBrk="1" hangingPunct="1"/>
            <a:endParaRPr lang="es-ES" sz="1800" smtClean="0"/>
          </a:p>
          <a:p>
            <a:pPr eaLnBrk="1" hangingPunct="1"/>
            <a:r>
              <a:rPr lang="es-ES" sz="1800" smtClean="0"/>
              <a:t>Se dan premios por la compra de un numero mayor de unidades.</a:t>
            </a:r>
          </a:p>
          <a:p>
            <a:pPr eaLnBrk="1" hangingPunct="1"/>
            <a:r>
              <a:rPr lang="es-ES" sz="1800" smtClean="0"/>
              <a:t>Por la compra de un four pack de Coca Cola viene incluido un vaso de regalo.</a:t>
            </a:r>
          </a:p>
          <a:p>
            <a:pPr eaLnBrk="1" hangingPunct="1"/>
            <a:r>
              <a:rPr lang="es-ES" sz="1800" smtClean="0"/>
              <a:t>Coca Cola se hace presente en el deporte ya sea en mundiales de fútbol, olimpiadas, siempre sale algo representativo tanto de la marca como el evento </a:t>
            </a:r>
          </a:p>
        </p:txBody>
      </p:sp>
      <p:pic>
        <p:nvPicPr>
          <p:cNvPr id="15364" name="Picture 5" descr="11"/>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5003800" y="2060575"/>
            <a:ext cx="3779838" cy="25717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4017027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s-ES" smtClean="0"/>
              <a:t>Los descuentos </a:t>
            </a:r>
          </a:p>
        </p:txBody>
      </p:sp>
      <p:sp>
        <p:nvSpPr>
          <p:cNvPr id="16387" name="Rectangle 3"/>
          <p:cNvSpPr>
            <a:spLocks noGrp="1" noChangeArrowheads="1"/>
          </p:cNvSpPr>
          <p:nvPr>
            <p:ph type="body" sz="half" idx="1"/>
          </p:nvPr>
        </p:nvSpPr>
        <p:spPr/>
        <p:txBody>
          <a:bodyPr/>
          <a:lstStyle/>
          <a:p>
            <a:pPr eaLnBrk="1" hangingPunct="1">
              <a:lnSpc>
                <a:spcPct val="90000"/>
              </a:lnSpc>
            </a:pPr>
            <a:endParaRPr lang="es-ES" sz="1800" smtClean="0"/>
          </a:p>
          <a:p>
            <a:pPr eaLnBrk="1" hangingPunct="1">
              <a:lnSpc>
                <a:spcPct val="90000"/>
              </a:lnSpc>
            </a:pPr>
            <a:r>
              <a:rPr lang="es-ES" sz="1800" smtClean="0"/>
              <a:t>Actualmente no se utilizan con frecuencia, pero si en sus demás productos. Por ejemplo, en los supermercados encontramos una Coca Cola de 1.5 litros con descuentos de 0.50 o 1.00 soles,o de repente vemos Coca Cola de 1.5 litros + pizza familiar a 10.99 soles. Esto es para brindarle beneficios al cliente y a la vez busca que participe directamente el consumidor con la empresa</a:t>
            </a:r>
          </a:p>
        </p:txBody>
      </p:sp>
      <p:pic>
        <p:nvPicPr>
          <p:cNvPr id="16388" name="Picture 5" descr="1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5003800" y="2276475"/>
            <a:ext cx="3600450" cy="2462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37407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s-ES" smtClean="0"/>
              <a:t>Los canjes	</a:t>
            </a:r>
          </a:p>
        </p:txBody>
      </p:sp>
      <p:sp>
        <p:nvSpPr>
          <p:cNvPr id="17411" name="Rectangle 3"/>
          <p:cNvSpPr>
            <a:spLocks noGrp="1" noChangeArrowheads="1"/>
          </p:cNvSpPr>
          <p:nvPr>
            <p:ph type="body" sz="half" idx="1"/>
          </p:nvPr>
        </p:nvSpPr>
        <p:spPr/>
        <p:txBody>
          <a:bodyPr/>
          <a:lstStyle/>
          <a:p>
            <a:pPr eaLnBrk="1" hangingPunct="1">
              <a:lnSpc>
                <a:spcPct val="90000"/>
              </a:lnSpc>
            </a:pPr>
            <a:r>
              <a:rPr lang="es-ES" sz="2000" smtClean="0"/>
              <a:t>Se realizan mediante la entrega de pruebas de compra que determinen la adquisición del producto. Como por ejemplo: En campañas navideñas, por 02 tapas mas 2.00 soles se puede tener uno de los 5 modelos de adornos navideños. En las olimpiadas, 02 tapas mas 2.50 soles se obtiene uno de los 06 modelos coleccionables de osos deportistas.</a:t>
            </a:r>
          </a:p>
        </p:txBody>
      </p:sp>
      <p:pic>
        <p:nvPicPr>
          <p:cNvPr id="17412" name="Picture 5" descr="6"/>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5292725" y="1773238"/>
            <a:ext cx="2951163" cy="29511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606788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0" y="620688"/>
            <a:ext cx="4248471" cy="4680519"/>
          </a:xfrm>
        </p:spPr>
        <p:txBody>
          <a:bodyPr>
            <a:normAutofit/>
          </a:bodyPr>
          <a:lstStyle/>
          <a:p>
            <a:pPr marL="0" indent="0" eaLnBrk="1" hangingPunct="1">
              <a:buNone/>
            </a:pPr>
            <a:r>
              <a:rPr lang="es-ES" sz="2000" i="1" dirty="0" smtClean="0">
                <a:effectLst>
                  <a:outerShdw blurRad="38100" dist="38100" dir="2700000" algn="tl">
                    <a:srgbClr val="000000">
                      <a:alpha val="43137"/>
                    </a:srgbClr>
                  </a:outerShdw>
                </a:effectLst>
              </a:rPr>
              <a:t>Venden directamente el producto al consumidor final. Son el ultimo eslabón del canal de distribución. Es el que esta en contacto con el mercado. Coca Cola ofrece capacitación a microempresarios y detallistas (administración, contabilidad, plantación, manejo de inventario e impuestos para el mayor logro de rentabilidad).</a:t>
            </a:r>
          </a:p>
          <a:p>
            <a:pPr eaLnBrk="1" hangingPunct="1"/>
            <a:endParaRPr lang="es-ES" sz="2000" dirty="0" smtClean="0"/>
          </a:p>
          <a:p>
            <a:pPr eaLnBrk="1" hangingPunct="1">
              <a:buFontTx/>
              <a:buNone/>
            </a:pPr>
            <a:endParaRPr lang="es-ES" sz="2000" dirty="0" smtClean="0"/>
          </a:p>
        </p:txBody>
      </p:sp>
      <p:sp>
        <p:nvSpPr>
          <p:cNvPr id="5" name="4 Título"/>
          <p:cNvSpPr>
            <a:spLocks noGrp="1"/>
          </p:cNvSpPr>
          <p:nvPr>
            <p:ph type="title"/>
          </p:nvPr>
        </p:nvSpPr>
        <p:spPr>
          <a:xfrm rot="2070108">
            <a:off x="-317883" y="4916673"/>
            <a:ext cx="4608512" cy="1200329"/>
          </a:xfrm>
          <a:prstGeom prst="rect">
            <a:avLst/>
          </a:prstGeom>
        </p:spPr>
        <p:txBody>
          <a:bodyPr wrap="square">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Promoción a los distribuidores</a:t>
            </a:r>
            <a:endParaRPr lang="es-PE"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188640"/>
            <a:ext cx="2476500" cy="1809750"/>
          </a:xfrm>
          <a:prstGeom prst="rect">
            <a:avLst/>
          </a:prstGeom>
        </p:spPr>
      </p:pic>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91680" y="2348880"/>
            <a:ext cx="2579429" cy="2011080"/>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32040" y="3933056"/>
            <a:ext cx="3810000" cy="2790825"/>
          </a:xfrm>
          <a:prstGeom prst="rect">
            <a:avLst/>
          </a:prstGeom>
        </p:spPr>
      </p:pic>
    </p:spTree>
    <p:extLst>
      <p:ext uri="{BB962C8B-B14F-4D97-AF65-F5344CB8AC3E}">
        <p14:creationId xmlns:p14="http://schemas.microsoft.com/office/powerpoint/2010/main" xmlns="" val="2333027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83968" y="4786485"/>
            <a:ext cx="2116487" cy="1821675"/>
          </a:xfrm>
          <a:prstGeom prst="rect">
            <a:avLst/>
          </a:prstGeom>
        </p:spPr>
      </p:pic>
      <p:pic>
        <p:nvPicPr>
          <p:cNvPr id="14" name="1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71800" y="2982152"/>
            <a:ext cx="2952328" cy="1333500"/>
          </a:xfrm>
          <a:prstGeom prst="rect">
            <a:avLst/>
          </a:prstGeom>
        </p:spPr>
      </p:pic>
      <p:pic>
        <p:nvPicPr>
          <p:cNvPr id="11" name="10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83513" y="554829"/>
            <a:ext cx="1985117" cy="1488838"/>
          </a:xfrm>
          <a:prstGeom prst="rect">
            <a:avLst/>
          </a:prstGeom>
        </p:spPr>
      </p:pic>
      <p:sp>
        <p:nvSpPr>
          <p:cNvPr id="19458" name="Rectangle 2"/>
          <p:cNvSpPr>
            <a:spLocks noGrp="1" noChangeArrowheads="1"/>
          </p:cNvSpPr>
          <p:nvPr>
            <p:ph type="title"/>
          </p:nvPr>
        </p:nvSpPr>
        <p:spPr>
          <a:xfrm>
            <a:off x="0" y="116632"/>
            <a:ext cx="4176712" cy="633412"/>
          </a:xfrm>
        </p:spPr>
        <p:txBody>
          <a:bodyPr>
            <a:normAutofit fontScale="90000"/>
          </a:bodyPr>
          <a:lstStyle/>
          <a:p>
            <a:pPr eaLnBrk="1" hangingPunct="1"/>
            <a:r>
              <a:rPr lang="es-ES" sz="4000" b="1" i="1" u="sng" dirty="0" smtClean="0"/>
              <a:t>Salón de Te Alicia…</a:t>
            </a:r>
          </a:p>
        </p:txBody>
      </p:sp>
      <p:sp>
        <p:nvSpPr>
          <p:cNvPr id="19459" name="Rectangle 3"/>
          <p:cNvSpPr>
            <a:spLocks noGrp="1" noChangeArrowheads="1"/>
          </p:cNvSpPr>
          <p:nvPr>
            <p:ph type="body" idx="1"/>
          </p:nvPr>
        </p:nvSpPr>
        <p:spPr>
          <a:xfrm>
            <a:off x="207346" y="980728"/>
            <a:ext cx="4076622" cy="1446967"/>
          </a:xfrm>
        </p:spPr>
        <p:txBody>
          <a:bodyPr>
            <a:normAutofit fontScale="47500" lnSpcReduction="20000"/>
          </a:bodyPr>
          <a:lstStyle/>
          <a:p>
            <a:pPr marL="0" indent="0">
              <a:buNone/>
            </a:pPr>
            <a:r>
              <a:rPr lang="es-ES" sz="3300" dirty="0">
                <a:effectLst>
                  <a:outerShdw blurRad="38100" dist="38100" dir="2700000" algn="tl">
                    <a:srgbClr val="000000">
                      <a:alpha val="43137"/>
                    </a:srgbClr>
                  </a:outerShdw>
                </a:effectLst>
              </a:rPr>
              <a:t>El restaurante trabaja con varios distribuidores que brindan productos, siendo uno de ellos Coca Cola. Las promociones que obtiene son las siguientes</a:t>
            </a:r>
            <a:r>
              <a:rPr lang="es-ES" sz="3300" dirty="0" smtClean="0">
                <a:effectLst>
                  <a:outerShdw blurRad="38100" dist="38100" dir="2700000" algn="tl">
                    <a:srgbClr val="000000">
                      <a:alpha val="43137"/>
                    </a:srgbClr>
                  </a:outerShdw>
                </a:effectLst>
              </a:rPr>
              <a:t>:</a:t>
            </a:r>
          </a:p>
          <a:p>
            <a:pPr marL="0" indent="0">
              <a:buNone/>
            </a:pPr>
            <a:endParaRPr lang="es-ES" sz="3300" dirty="0">
              <a:effectLst>
                <a:outerShdw blurRad="38100" dist="38100" dir="2700000" algn="tl">
                  <a:srgbClr val="000000">
                    <a:alpha val="43137"/>
                  </a:srgbClr>
                </a:outerShdw>
              </a:effectLst>
            </a:endParaRPr>
          </a:p>
          <a:p>
            <a:pPr marL="0" indent="0">
              <a:buNone/>
            </a:pPr>
            <a:r>
              <a:rPr lang="es-ES" sz="3300" dirty="0">
                <a:effectLst>
                  <a:outerShdw blurRad="38100" dist="38100" dir="2700000" algn="tl">
                    <a:srgbClr val="000000">
                      <a:alpha val="43137"/>
                    </a:srgbClr>
                  </a:outerShdw>
                </a:effectLst>
              </a:rPr>
              <a:t>La oportunidad de pertenecer al club gourmet.</a:t>
            </a:r>
          </a:p>
          <a:p>
            <a:pPr eaLnBrk="1" hangingPunct="1">
              <a:buFontTx/>
              <a:buNone/>
            </a:pPr>
            <a:endParaRPr lang="es-ES" sz="2000" dirty="0" smtClean="0"/>
          </a:p>
        </p:txBody>
      </p:sp>
      <p:sp>
        <p:nvSpPr>
          <p:cNvPr id="2" name="1 Rectángulo"/>
          <p:cNvSpPr/>
          <p:nvPr/>
        </p:nvSpPr>
        <p:spPr>
          <a:xfrm>
            <a:off x="5580112" y="6195014"/>
            <a:ext cx="3363774" cy="646331"/>
          </a:xfrm>
          <a:prstGeom prst="rect">
            <a:avLst/>
          </a:prstGeom>
        </p:spPr>
        <p:txBody>
          <a:bodyPr wrap="square">
            <a:spAutoFit/>
          </a:bodyPr>
          <a:lstStyle/>
          <a:p>
            <a:pPr lvl="0"/>
            <a:r>
              <a:rPr lang="es-ES" b="1" dirty="0">
                <a:solidFill>
                  <a:srgbClr val="FF0000"/>
                </a:solidFill>
                <a:effectLst>
                  <a:outerShdw blurRad="38100" dist="38100" dir="2700000" algn="tl">
                    <a:srgbClr val="000000">
                      <a:alpha val="43137"/>
                    </a:srgbClr>
                  </a:outerShdw>
                </a:effectLst>
              </a:rPr>
              <a:t>Capacit</a:t>
            </a:r>
            <a:r>
              <a:rPr lang="es-ES" dirty="0">
                <a:effectLst>
                  <a:outerShdw blurRad="38100" dist="38100" dir="2700000" algn="tl">
                    <a:srgbClr val="000000">
                      <a:alpha val="43137"/>
                    </a:srgbClr>
                  </a:outerShdw>
                </a:effectLst>
              </a:rPr>
              <a:t>aciones anuales con respecto a la atención al cliente.</a:t>
            </a:r>
          </a:p>
        </p:txBody>
      </p:sp>
      <p:sp>
        <p:nvSpPr>
          <p:cNvPr id="4" name="3 Rectángulo"/>
          <p:cNvSpPr/>
          <p:nvPr/>
        </p:nvSpPr>
        <p:spPr>
          <a:xfrm>
            <a:off x="4577331" y="28983"/>
            <a:ext cx="2987824" cy="646331"/>
          </a:xfrm>
          <a:prstGeom prst="rect">
            <a:avLst/>
          </a:prstGeom>
        </p:spPr>
        <p:txBody>
          <a:bodyPr wrap="square">
            <a:spAutoFit/>
          </a:bodyPr>
          <a:lstStyle/>
          <a:p>
            <a:pPr lvl="0"/>
            <a:r>
              <a:rPr lang="es-ES" dirty="0">
                <a:effectLst>
                  <a:outerShdw blurRad="38100" dist="38100" dir="2700000" algn="tl">
                    <a:srgbClr val="000000">
                      <a:alpha val="43137"/>
                    </a:srgbClr>
                  </a:outerShdw>
                </a:effectLst>
              </a:rPr>
              <a:t>Sorteos anuales. Ejemplo: Un auto 0 kilómetros.</a:t>
            </a:r>
          </a:p>
        </p:txBody>
      </p:sp>
      <p:sp>
        <p:nvSpPr>
          <p:cNvPr id="5" name="4 Rectángulo"/>
          <p:cNvSpPr/>
          <p:nvPr/>
        </p:nvSpPr>
        <p:spPr>
          <a:xfrm>
            <a:off x="2699792" y="2519540"/>
            <a:ext cx="3168352" cy="646331"/>
          </a:xfrm>
          <a:prstGeom prst="rect">
            <a:avLst/>
          </a:prstGeom>
        </p:spPr>
        <p:txBody>
          <a:bodyPr wrap="square">
            <a:spAutoFit/>
          </a:bodyPr>
          <a:lstStyle/>
          <a:p>
            <a:pPr lvl="0"/>
            <a:r>
              <a:rPr lang="es-ES" dirty="0">
                <a:effectLst>
                  <a:outerShdw blurRad="38100" dist="38100" dir="2700000" algn="tl">
                    <a:srgbClr val="000000">
                      <a:alpha val="43137"/>
                    </a:srgbClr>
                  </a:outerShdw>
                </a:effectLst>
              </a:rPr>
              <a:t>Servilleteros, individuales, toma pedidos, cubiertos, etc. </a:t>
            </a:r>
          </a:p>
        </p:txBody>
      </p:sp>
      <p:sp>
        <p:nvSpPr>
          <p:cNvPr id="6" name="5 Rectángulo"/>
          <p:cNvSpPr/>
          <p:nvPr/>
        </p:nvSpPr>
        <p:spPr>
          <a:xfrm>
            <a:off x="2459945" y="4398794"/>
            <a:ext cx="4279981" cy="646331"/>
          </a:xfrm>
          <a:prstGeom prst="rect">
            <a:avLst/>
          </a:prstGeom>
        </p:spPr>
        <p:txBody>
          <a:bodyPr wrap="square">
            <a:spAutoFit/>
          </a:bodyPr>
          <a:lstStyle/>
          <a:p>
            <a:pPr lvl="0"/>
            <a:r>
              <a:rPr lang="es-ES" dirty="0">
                <a:effectLst>
                  <a:outerShdw blurRad="38100" dist="38100" dir="2700000" algn="tl">
                    <a:srgbClr val="000000">
                      <a:alpha val="43137"/>
                    </a:srgbClr>
                  </a:outerShdw>
                </a:effectLst>
              </a:rPr>
              <a:t>Máquina exhibidora en calidad de préstamo sin costo </a:t>
            </a:r>
            <a:r>
              <a:rPr lang="es-ES" dirty="0" smtClean="0">
                <a:effectLst>
                  <a:outerShdw blurRad="38100" dist="38100" dir="2700000" algn="tl">
                    <a:srgbClr val="000000">
                      <a:alpha val="43137"/>
                    </a:srgbClr>
                  </a:outerShdw>
                </a:effectLst>
              </a:rPr>
              <a:t>alguno.</a:t>
            </a:r>
            <a:endParaRPr lang="es-ES" b="1" dirty="0">
              <a:solidFill>
                <a:srgbClr val="FF0000"/>
              </a:solidFill>
              <a:effectLst>
                <a:outerShdw blurRad="38100" dist="38100" dir="2700000" algn="tl">
                  <a:srgbClr val="000000">
                    <a:alpha val="43137"/>
                  </a:srgbClr>
                </a:outerShdw>
              </a:effectLst>
            </a:endParaRPr>
          </a:p>
        </p:txBody>
      </p:sp>
      <p:sp>
        <p:nvSpPr>
          <p:cNvPr id="7" name="6 Rectángulo"/>
          <p:cNvSpPr/>
          <p:nvPr/>
        </p:nvSpPr>
        <p:spPr>
          <a:xfrm>
            <a:off x="-15372" y="5697323"/>
            <a:ext cx="4299340" cy="1200329"/>
          </a:xfrm>
          <a:prstGeom prst="rect">
            <a:avLst/>
          </a:prstGeom>
        </p:spPr>
        <p:txBody>
          <a:bodyPr wrap="square">
            <a:spAutoFit/>
          </a:bodyPr>
          <a:lstStyle/>
          <a:p>
            <a:pPr lvl="0"/>
            <a:r>
              <a:rPr lang="es-ES" dirty="0">
                <a:effectLst>
                  <a:outerShdw blurRad="38100" dist="38100" dir="2700000" algn="tl">
                    <a:srgbClr val="000000">
                      <a:alpha val="43137"/>
                    </a:srgbClr>
                  </a:outerShdw>
                </a:effectLst>
              </a:rPr>
              <a:t>Promociones contantes ( descuentos por la compra de cierta cantidad de productos. Esto brindan un adicional dependiendo del pedido).</a:t>
            </a:r>
          </a:p>
        </p:txBody>
      </p:sp>
      <p:sp>
        <p:nvSpPr>
          <p:cNvPr id="8" name="7 Rectángulo"/>
          <p:cNvSpPr/>
          <p:nvPr/>
        </p:nvSpPr>
        <p:spPr>
          <a:xfrm>
            <a:off x="6214267" y="2060848"/>
            <a:ext cx="2871642" cy="923330"/>
          </a:xfrm>
          <a:prstGeom prst="rect">
            <a:avLst/>
          </a:prstGeom>
        </p:spPr>
        <p:txBody>
          <a:bodyPr wrap="square">
            <a:spAutoFit/>
          </a:bodyPr>
          <a:lstStyle/>
          <a:p>
            <a:pPr lvl="0"/>
            <a:r>
              <a:rPr lang="es-ES" dirty="0">
                <a:effectLst>
                  <a:outerShdw blurRad="38100" dist="38100" dir="2700000" algn="tl">
                    <a:srgbClr val="000000">
                      <a:alpha val="43137"/>
                    </a:srgbClr>
                  </a:outerShdw>
                </a:effectLst>
              </a:rPr>
              <a:t>Carteles publicitarios para prestigio del restaurante y la marca.</a:t>
            </a:r>
          </a:p>
        </p:txBody>
      </p:sp>
      <p:pic>
        <p:nvPicPr>
          <p:cNvPr id="9" name="8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261999" y="2982152"/>
            <a:ext cx="1466850" cy="3124200"/>
          </a:xfrm>
          <a:prstGeom prst="rect">
            <a:avLst/>
          </a:prstGeom>
        </p:spPr>
      </p:pic>
      <p:pic>
        <p:nvPicPr>
          <p:cNvPr id="10" name="9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9512" y="2982152"/>
            <a:ext cx="1847704" cy="1385778"/>
          </a:xfrm>
          <a:prstGeom prst="rect">
            <a:avLst/>
          </a:prstGeom>
        </p:spPr>
      </p:pic>
      <p:sp>
        <p:nvSpPr>
          <p:cNvPr id="13" name="12 Rectángulo"/>
          <p:cNvSpPr/>
          <p:nvPr/>
        </p:nvSpPr>
        <p:spPr>
          <a:xfrm>
            <a:off x="11673" y="4721961"/>
            <a:ext cx="2448272" cy="646331"/>
          </a:xfrm>
          <a:prstGeom prst="rect">
            <a:avLst/>
          </a:prstGeom>
        </p:spPr>
        <p:txBody>
          <a:bodyPr wrap="square">
            <a:spAutoFit/>
          </a:bodyPr>
          <a:lstStyle/>
          <a:p>
            <a:pPr lvl="0"/>
            <a:r>
              <a:rPr lang="es-ES" dirty="0">
                <a:effectLst>
                  <a:outerShdw blurRad="38100" dist="38100" dir="2700000" algn="tl">
                    <a:srgbClr val="000000">
                      <a:alpha val="43137"/>
                    </a:srgbClr>
                  </a:outerShdw>
                </a:effectLst>
              </a:rPr>
              <a:t>Capacitaciones </a:t>
            </a:r>
            <a:r>
              <a:rPr lang="es-ES" dirty="0" smtClean="0">
                <a:effectLst>
                  <a:outerShdw blurRad="38100" dist="38100" dir="2700000" algn="tl">
                    <a:srgbClr val="000000">
                      <a:alpha val="43137"/>
                    </a:srgbClr>
                  </a:outerShdw>
                </a:effectLst>
              </a:rPr>
              <a:t>de platos gastronómicos.</a:t>
            </a:r>
            <a:endParaRPr lang="es-ES" dirty="0">
              <a:effectLst>
                <a:outerShdw blurRad="38100" dist="38100" dir="2700000" algn="tl">
                  <a:srgbClr val="000000">
                    <a:alpha val="43137"/>
                  </a:srgbClr>
                </a:outerShdw>
              </a:effectLst>
            </a:endParaRPr>
          </a:p>
        </p:txBody>
      </p:sp>
      <p:pic>
        <p:nvPicPr>
          <p:cNvPr id="16" name="15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402827" y="675314"/>
            <a:ext cx="1811440" cy="1513210"/>
          </a:xfrm>
          <a:prstGeom prst="rect">
            <a:avLst/>
          </a:prstGeom>
        </p:spPr>
      </p:pic>
    </p:spTree>
    <p:extLst>
      <p:ext uri="{BB962C8B-B14F-4D97-AF65-F5344CB8AC3E}">
        <p14:creationId xmlns:p14="http://schemas.microsoft.com/office/powerpoint/2010/main" xmlns="" val="821458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jacovox.com/wp-content/uploads/2009/08/coca-cola-logo/coca-cola-logo-1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4428" b="8422"/>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1907704" y="2133409"/>
            <a:ext cx="5725799" cy="2585323"/>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OBJETIVOS </a:t>
            </a:r>
          </a:p>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 </a:t>
            </a:r>
          </a:p>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PLANES DE ACCIÓN</a:t>
            </a:r>
            <a:endParaRPr lang="es-PE"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4215319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t2.gstatic.com/images?q=tbn:ANd9GcTuPtwapJwb1bINVYnOjkws_rbsWcpGEGljZxQvKiYgPAGaOf0zFQ"/>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5000569" y="4205064"/>
            <a:ext cx="3743325" cy="150723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t1.gstatic.com/images?q=tbn:ANd9GcRI9V06ytIHoerBkzCrmfMkzve6eRHNdu95FfJ6xFf5ALh5e6Ha"/>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2627784" y="4221088"/>
            <a:ext cx="2362200" cy="193357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9 Rectángulo"/>
          <p:cNvSpPr/>
          <p:nvPr/>
        </p:nvSpPr>
        <p:spPr>
          <a:xfrm>
            <a:off x="672009" y="1556792"/>
            <a:ext cx="7848872" cy="1569660"/>
          </a:xfrm>
          <a:prstGeom prst="rect">
            <a:avLst/>
          </a:prstGeom>
        </p:spPr>
        <p:txBody>
          <a:bodyPr wrap="square">
            <a:spAutoFit/>
          </a:bodyPr>
          <a:lstStyle/>
          <a:p>
            <a:pPr algn="just"/>
            <a:r>
              <a:rPr lang="es-ES" sz="2400" dirty="0"/>
              <a:t>El objetivo  es brindar un producto de calidad (en este caso bebidas gaseosas), dedicándose a la fabricación, comercialización y distribución de las mismas para lograr la satisfacción del cliente. </a:t>
            </a:r>
            <a:endParaRPr lang="es-PE" sz="2400" dirty="0"/>
          </a:p>
        </p:txBody>
      </p:sp>
      <p:sp>
        <p:nvSpPr>
          <p:cNvPr id="7" name="6 Rectángulo"/>
          <p:cNvSpPr/>
          <p:nvPr/>
        </p:nvSpPr>
        <p:spPr>
          <a:xfrm>
            <a:off x="3199572" y="260648"/>
            <a:ext cx="2744854" cy="769441"/>
          </a:xfrm>
          <a:prstGeom prst="rect">
            <a:avLst/>
          </a:prstGeom>
          <a:noFill/>
        </p:spPr>
        <p:txBody>
          <a:bodyPr wrap="none" lIns="91440" tIns="45720" rIns="91440" bIns="45720">
            <a:spAutoFit/>
          </a:bodyPr>
          <a:lstStyle/>
          <a:p>
            <a:pPr algn="ctr"/>
            <a:r>
              <a:rPr lang="es-E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OBJETIVOS</a:t>
            </a:r>
            <a:endParaRPr lang="es-PE"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221337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edge">
                                      <p:cBhvr>
                                        <p:cTn id="15"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31408" y="260648"/>
            <a:ext cx="5081199" cy="769441"/>
          </a:xfrm>
          <a:prstGeom prst="rect">
            <a:avLst/>
          </a:prstGeom>
          <a:noFill/>
        </p:spPr>
        <p:txBody>
          <a:bodyPr wrap="none" lIns="91440" tIns="45720" rIns="91440" bIns="45720">
            <a:spAutoFit/>
          </a:bodyPr>
          <a:lstStyle/>
          <a:p>
            <a:pPr algn="ctr"/>
            <a:r>
              <a:rPr lang="es-E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Objetivos Específicos</a:t>
            </a:r>
            <a:endParaRPr lang="es-PE"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074" name="Picture 2" descr="http://t2.gstatic.com/images?q=tbn:ANd9GcRChxqTnO_2vkHqJRkSQFcxaycWA0Zj-v8uc8sB0SVsoQx9vYVmCQ"/>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0192" y="1321994"/>
            <a:ext cx="1908693" cy="151674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539552" y="1480204"/>
            <a:ext cx="5472608" cy="1015663"/>
          </a:xfrm>
          <a:prstGeom prst="rect">
            <a:avLst/>
          </a:prstGeom>
        </p:spPr>
        <p:txBody>
          <a:bodyPr wrap="square">
            <a:spAutoFit/>
          </a:bodyPr>
          <a:lstStyle/>
          <a:p>
            <a:pPr marL="285750" indent="-285750">
              <a:buFont typeface="Arial" pitchFamily="34" charset="0"/>
              <a:buChar char="•"/>
            </a:pPr>
            <a:r>
              <a:rPr lang="es-ES" sz="2000" dirty="0"/>
              <a:t>Mantener la fórmula del producto para empoderamiento y permanencia del público  consumidor.</a:t>
            </a:r>
            <a:endParaRPr lang="es-PE" sz="2000" dirty="0"/>
          </a:p>
        </p:txBody>
      </p:sp>
      <p:pic>
        <p:nvPicPr>
          <p:cNvPr id="3076" name="Picture 4" descr="http://www.lavozdelsandinismo.com/img/info/coca-cola-2012-10-25-5052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2996952"/>
            <a:ext cx="2146918" cy="137402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3131840" y="2996952"/>
            <a:ext cx="5472608" cy="707886"/>
          </a:xfrm>
          <a:prstGeom prst="rect">
            <a:avLst/>
          </a:prstGeom>
        </p:spPr>
        <p:txBody>
          <a:bodyPr wrap="square">
            <a:spAutoFit/>
          </a:bodyPr>
          <a:lstStyle/>
          <a:p>
            <a:pPr marL="342900" lvl="0" indent="-342900">
              <a:buFont typeface="Arial" pitchFamily="34" charset="0"/>
              <a:buChar char="•"/>
            </a:pPr>
            <a:r>
              <a:rPr lang="es-ES" sz="2000" dirty="0"/>
              <a:t>Promover el crecimiento económico de los países generando nuevos puestos de trabajo.</a:t>
            </a:r>
            <a:endParaRPr lang="es-PE" sz="2000" dirty="0"/>
          </a:p>
        </p:txBody>
      </p:sp>
      <p:sp>
        <p:nvSpPr>
          <p:cNvPr id="7" name="AutoShape 6" descr="data:image/jpeg;base64,/9j/4AAQSkZJRgABAQAAAQABAAD/2wCEAAkGBhQSERUUExMVFRUWGRwYGBgXGBwaGhwcHBgXGBwcGhwbHyYeHBojHRoaHy8iJCcpLC0sGh4xNTAqNSYrLCkBCQoKDgwOGg8PGiokHyQ0Ly0sLC4sLC8tLCwsLzQsKSwsNC0sLCwsLCwsLywsLCwsLCwsLCwsLCwsLCwsLCwsLP/AABEIAOMA3gMBIgACEQEDEQH/xAAbAAACAgMBAAAAAAAAAAAAAAAFBgQHAQIDAP/EAE4QAAIBAgQCBQYHDgQEBwEAAAECEQADBBIhMQVBBhMiUWEycYGRocEHFCNCUrHRFRYkM1NUYnKCk6Ky0vA0Q8LhY4OS8SU1RHN0s8Pi/8QAGgEAAgMBAQAAAAAAAAAAAAAAAwQAAQIFBv/EADkRAAIBAgQCCAUCAwkAAAAAAAECAAMRBBIhMRNBMlFhcYGRsfAFIqHB0RThIyRCBhUzQ1JicoLx/9oADAMBAAIRAxEAPwCxeNdKns33tjYRG06qD76XuP8ATXErYuXLN3KVAjsIeYGxB7690ycjGXIH0f5FpT45cYWLgMwQP5lohVct5hSc1oXb4QMZ1ObrgGOYTkSBGgPkxznU8vW78L4viHUB2HWZQdAIYaSy6eIkbqT3FS1Sll+LMCZKyY84gVYNjFlsodSAI2IDAgRmUqTB8Z5kbEiufRLG8cqqBaHcRi8SIy3Rr+iv2VCv8RxgE9YBH6K/ZU7D8RXQXO2OTKIcfrINz4pP6q0Ts4O24DI2ZeRBkU0lRlOoizqGFgYpDjeN+n/Cn2VGbpXiwY6z+BPsp8bhqRqoJqHd4Pb1LKoA3MQI8Z+umBi0HSQRc4djs5iielGMAkuY78i/01ybphivyn8CfZTIMHYU6FIO0MTPmCkzQjiHRy5dJZCq92Ya+gD3+qipiKBOqgQb0KwHysTB7dMsV+V/gT7K5Hpviz5NyfHIkevL9VcMTwE2j8oCfHf2bVHuWI2M+an1Wk2wHlEmaqu5PnCC9McZzvegIkfyzWfvzxf5X+BP6aB3MQA2QBnfTsoCxE98eT36xU1cCxE5T31dqN7WEq9a17mTvv0xf5X+BP6awemuL/K/wJ/TQ58PG9cXSt8Omf6R5QfEqf6j5wsemuL/ACv8Cf01g9N8X+V/gT+mgOIYxpNc1s3B2myheZZgP+3poTmgh+YD6QqCu4upP1h9um+M/LfwJ/TWi9Osbzu/wJ/TQVCDIXNdPbgWlLz1erAHRSR3Az4a0ZwPC7hKxbtoCbcs5ztlugwyqIEyIhj30q+JoDorfwt78owmHrnpNbxne10xxzeTcn9hP6alN0nxSiXxdsNBhAis5gEkZQk8uQNRn6MBkPW3bjTbuhltnq0DW3HaULG4GWDOk8zoVTh9m2D1dpEm5afRYhrh7RXumANIECk3xN9lA8Pz+I2mHtuxPjB9rpjjWANlbl7MpuKzLbtowFxUhWy7gEkggGFPhJW3jsdJL4hFVTbcKttTmRpkMWHZYxy2E1tg1zC0f/fn0uTW4Mo2kfI2j7GpTOSYzaT7GLvL2TdZyLuTMypJBVW1yqBpPdW9nityUBfc3c0AfNLxGnh7K53B2z/8hPatsVphxqmm1y6PZerOtr+9pek72OK3CqdrU2ix0G4KCdvE0S4Ni2uCWM9lD6SsmgOET8X3G3cEftrp7KLdGgcgn8na/l1rSk5vfbKI0iZ0utg425r9H+RaXuklj8Ff9nXl5aiD/wBudNHSu2Di7k/o/wAi0u9JlHxVobUtbG3/ABUpxgSvhBKwDRYxZiyYBYETpsIbSrUTBeYGKqbHpFlG0AMrv4HX6qt4s0axvvzpPCjeM4g7QTexD+IrmuOuKcyuyt3qYPp5N+0DRRbAY9qa6PwtQJMR65rq8RBoROWaTnUGcsB0zvIflQLo71AVvSCcp9Y81E73S/CXrbWruYLcUoyspWQwKkeo8qVbyAExXBzAPdzq3w1M/MJhMQ4OUybf6J4YS+GxeIQyCwIFwAbTqobSJPb2BoW9rH2TlFxXAza3EyiFYBYZhc7TKc0SCII5TTB0fvC5auGQIulY5QAgUeaCPXXsZirQuphriXmbRla3bZwFLZFLlQcuvZJIjSSda4rMQxAE6gbrMXbPS662a3dwQuFd2tqDAPKV1J5wFmoPFOldq3lyWVtagMbykZQSBmCkKWgSY5mOUmm/B3MHeLm3ct3CpCtDbEkquukyZAIkEiBJqV9ygPIYieTdpfVRFr5dLkTDAHkDFRMNYdE6u9lyCQyNlLFt2aRDMd5jnUuzhCVGXtjbN2TP/SAPUKE2sJaxWJe0lqyGWTmCdWzZWAcLkykMFkiZ2rNnoa9u9lN+6BMlojRrotCA6mW+d5W0U2K5pnUC8CaK1BbMbSRieqV8hK5pAyrq0nYBRLEmNorjbwjXCDastlJtw7wq5XfJnEySAdCAsgkeiFxKxewJHVXwWu+SvV5Serusq9qWAgywMDcimjo3bKYTDq/lrbtg68xivbWXxFRhrLTD012gxOAv1Ya46K0BiqAGct4I6ZmOx2DLBGuld8J0Usi2+dC5y31m6Q57F0Mp7swPMdwG1GnXsn9S5ppp+Eiul/QOPDE/WppYkkxi06XUAvADQG/cJA0knDEz5519NbWAMifqYb+Y13K/Kf8AO+vD1F0FtSxCgJh2kmB2XJO/hWf2km4uzy5Yj+euOIEsN/Kwp9rVAv8ASfDW9etDQbohAW0c9nXb20LxPTK44/B8M7wLWrf8LUGFnfz1sITJeOPD0jqh3NdH8xrkBFokkAHDWwCTAkA6SdOdL9vC8Tv81sLJOgAPa3PNhM94qO3RCyCTisYXI3AMn2kt7KsIOZlXjBxHpjhLbOeuD/KI4FsF/JySJHZB7J3NAfv9Z2jC4R3OdnBb9IMPJWQR2j86uLcZ4ThhoguMObGftP8ADUHF/C3lWMPhwo2HZyj1nT+Ct2UcvOWFZtoXt4Tit4DVcOomIhSATJ7338aa+gfA3w/XG5fN13yTJJiM/eZ1n2VTuP6fY28rRciOSydCCeUJPnFO3wD4y5c+Oda+Yg2YErp+O5LoP9qsGW1MqLmGOlY/Crn7P8i0o9KjGHP66fzg09dIMIz4l8qE+TsP0RSf04wLW8OSwgi5akSJEtO3dR2q5UK9kVWkC4bti1jbE4a2YI7RPa3MMBoNI3+rerAtcRBmUPpkUi49wbdpdcxcbqYjORM7DkInlTpeVVudWWGYzoDO2/p1pLCMFBvGsUL2MkPiAduya4XMcQYn7K6/EzvlPnj31pjsCEWXZBInyxNP5yInlUyK+JBO9crt5YMkAQZJ7o19lCcTxKyraXJ8BrECTp4DWo+LxN97N75ArbFu6CX7J7Nu7O5B3tuIjdYMSKv9SQLSjhlJjF0Px6JcuTdt5LoVlPWJ5Y0YbzJBB81HcX0fF3FJiSSRbt5VCM6mesLk9kgMIOxkEjbWqasicPa59pz/AA26Mp0dv2FDNeFi4VNxbeZluZVBOZsuiCAYzEEnSK5LPdiQJ6dfg6lAxqWJ7Px1Rq+4eJW3ZmycuDt2rcoyub4TE4a5NtV7UC3ZZsrQczkCdyOxnX2ma8q3UR5zKVZGC3+IX2RyDBVhFuQdQt0zQPCdNcZb0GIcjueHH8YP9zRez8JmJiHW248xU+tT7qHx1m6n9nsWvRynx/M6cYtW8HeuYlbjm6mLYL1j5hkt2EvXJ0zFmzdXJO7rRvivT/qblxWtq6DrRbIkSUyFAx1EMhczHzR31CwvwkWpm5hRmhhmUqTDZQw1UHUKs665ROwrk3EuE3kNt1uWgQBsxywVYFTLwRkAnukczROKrWDTnVPhmKpdKmfDX0jB0x4Zat4e+62kD5SMwUBjryjnvWLJChSSAI5kACMWSYOmw+qoXTLjdrE4crhsVbDMZaGg5SryIOu5B9FLGHwmHOVr2Ie6WAMAnmJ3/wB6JT1XUxMqVNiLRo4h0mw1sMDdBOW4sL2vKvBwZ2iNd6gXelzXWPUYZ3Ul4J2i5E7ebvodb6RYO0fksPnaNDEn3/XQ2/06vRltoqQdB6TyEkH00TQTQW+0ab44hdUsXWwo7RyxOgy76kHKI3rhd4Fh1ObEYoudZhpHr1j2UjcU47ibmhukDYyQOXKSWAMn1UKvYZnALFmIBkkEjQt85iBtV5poUiZY/wB8nDcODktC4w5nXx37XuqFj/hQfJFq0qCIEgDz75hy8N6R+rGxYGPm6tyG4UAe2iV5wUXKMpE6gKnOd9TEyeW5qs03wgN5IxfS/GX1lrhVY2VTG36fZGvdQ03WdZLMzZt2bPlGkQo0nXwrFjB3WAK2215lNNhENcPtAqTfw8WirvJViB2s51y8lETp3/71mM2UUSKlhVG/ayliNF05QBJNc2aTMHbeI/icmNu6t1vhObbRBIQeoSawt5QOzaXzlS/dzcgVUIBaR2uFhCrn0M+VcYHXkIWIg1bfwE2HT44GEa2o0Vfy2uVdvTVWXeKXH7IcKYPZB7gToLY9hPvq0fgHHax2hAm1Erl/LcyST6a2sDXvl1j1xbiltbjIyMdpIaOQNJXwiGycKjW5D9bbG+sEmRJH+1MfSFfl3/Z/lFJPTkfIW4E/LLp+zcrbUlykiIq7ZgIHxbhRanKVUoPTOmo10M1nil/5Ziha5LXCDB7QnfTXYifNUbiVoLbSZns6aSTzI8TJPnqBZ4k1rKreQVzA8yoJjwE7Hu3rmKCRpGcRuI42cRirq27FrEdSqkB2VSWbrLqgkGYBGc6dynatvvStFS7l7jFSSXcxrazaRG2eP2VPfPDorigb4XUl2tyT3K1tgfDu8YphuJFuBJ+Tjv8A8j/am6XR0gBrIbYdLYuhEVQBc0UAfN4j3f3HhWekCxhcWT9DEfVxGtsbjLS9YHuIJ6zTMJ1OOG2/z0/6hQfpL0nsth8StvO+ZLsELAAb41qZgxF5TtyNbCk6zY3g/wCDbCoflrgzLhrdy9l7yAkeqCfOBU7DHPYGKuBLl3E3WDsxWUVSAtu2rT2mMDYwm8DWlTo9xl8MqPbymQ6OrCVdWCSrDurD423Mrh0HgXuEejtA+smkmqAfWe4p4J6hza2IXa2wBuNxubHntrHHE9FbSm7b6hytgoM8kXL1xpARdNELlRI0CqTqWkRLXRqzdxLWVDILaBrtwPNtcpPXEZgSVnsJryLGRXHA9K7QRsyX7V0lTnsXnIOWSC63XYHKeWxk7c/cG4mMmLW5dGe/k+Uu5gHCtJViJK5l7Pp30qwabWA99kEyYukGZiwtYc9b2BbQkaan7WExjuOWwjCzbS3a1CIyBncRC3GLA5iWlpOgCQNTr7CYPD4u0Ll238XZXW2z2gAl0sCQoQA5X5kqIAkxsKm2eIq1m9iHu22uhwkk5ciMsubCHtAwFtpAkQx0EwUxHByyKqWgyJbQqgby7uJOYlysZbKjc9nMFCzEitAEm/KL16q0lygFWv0r+e9r7jfvNrRA4vZsh4suHA3IDZAdPJL9pteZA8JoZhEEiQo05xOg/SO3PaifSe0iYprdpQirlXmCxGhYgk5cxkhdIBXSh/D4HhII1gdx2QT4b0WnpeczHkNkOp057wgyiY1g+raeeUePoqNcwxYyJiQDllo0A2SB6zU5Les7R+iF5fpEn/vUa8jHxiN8x79tlrcSQTTHJpogtgQPKAmOZAzNJkc644hAWJLHUkgATuTOrQPQK6XrPYBJ1mIEbfsya5PYH0Y0nWO7XVjUhAJraiR2c52Ekn2KAKPWMPCCezqQCoVBpBMlpPI8u8UCI21kjTSW0HmgUe4Jw29eUldFnymgSQZ0ygsSDAMct6sTNRbC8X1tzBJJJI1yknbkXO80QweVrdwR5szgiSDOigE+YUfToaqgdZfA7xlVe7ncYnl3UQwuAtjNkR3mJyq7D1qFWKsKZipVU7GV1etEfo+pf9/ZWFw8a7+ZS3hqWgVZqYPUBbVtSdg72FY6nQAkmfPUDpD0ct3LLuEyXberALEgEqwKTAdTO28HeQahBAvNJXVjliE0KuhOpkzcA1loEIBpsd6tb4CT2sbtM2ZgGP8AO5kyaq3qikHQHl21HeCSFk1aXwDR+GER/k7Zv+LzberQ6yYhQFhzprxIW7lzKQbnYAB72yIJ9LL6xSj0xxatatqplheCn0I5kd41GvjUrp3iYx+ICkh1VWECQSbdvcabBJ58qVuM3yxsbgyJkEASH+duT390CgmsblYgvSElcQweZlUsNcioTyOZRmjv3PhB76h4nhwET+LeSxB1VkgaHcTBMbjxrtxm58nbZSR2V9Ha0if+1aXuLDrYbs5iGaDqCDJPdoJjfQxrQV6JtC4jpCdMA90XENoIGGqXW2gHQ6nLM6mRvy0qbdctpfxbP+jbmNABEAAVEKBcOwEkKGZGMb5diIg6nXvIHLNSvcxFyCWdo7hoPUIHfTVB/lg0TNG04rDWtrQ891gPZv7KiY3pItxWtgoEZSrLbU7EQRJik65bInzxO+3jt7azaXXaf79NFzQvCtDGP4z1aLkAZdgGSyQNPBZHLlRborhBjXVWW0hYN8xtxDAdi4o8mTtSdi7LZJZhGyrPrMTM6U1dC+IFArkR1VxW8ShAVvRAPrqMildhNJia1MnI5HcTGbG/B6UUtmthRAnrSgkkKNGttuSB5XOh+J6B3lJENIiQDaYjNIExdDawQOzrBqwuP2HfDOLaF2m2wAIGbLetuYLELspiTQrGtcu4gH4tfXr3wZEqpCfF8U73OsZWZU7EMNdZ010pEU0bkI8nxnGrpxCe8A+olfX+imIUGUbTTW3dHtyZfbUBcPett2WgggjJcWZGxgNmkebSm3hVu7ZW3bvm5asC3hhcfM1si1ca85VmEFAl0i2xkEIBMCjFji9xrqIjPfwxfBr1t1gWyvnkFHWWzgDtaEwDrM1sUVGohj8cxLCzhT4fvKwuYS5mBZLgltyrayd5I189TeDYMuQoDMeZCk7mDoIGx7+VWJ044RaK2BatpbZ76oWtqEMG3eJkqJOwPoFCOJ45cEqqQ6IZCgQASDrLPILTv2SfGtoBbSJVcS1c3Ig9eB3idEyaayyJBk+k8vGt26JmD1t5EGk+U3taF9tQLvwhIJyIDPezn2J1an1UKxHwh3dcgW34qlu2f+oAt7aJYTA4nIRvw3R22y5Qb90SNEBiYifk0ce2oHSXowtm0t+wxKZijBgAytqRJy6gwRsCCIImk7E8exV4wzOxJKy7O0EakSxgESPXVocZuF+G3GaSzJhXY66lrVsk6cySfXVG3KWM6kE7GV7awrOVAnUgCZ5kDnAirP4/hxhcN2FBSyi9mSoJzZFkrBIJknvOtVpY0dTt2l3n6Snmaszpq84a9+rb9mIH21gnKpIhivErIjbEj1ler02xB7Vm3btgnRrdlRr+u0GomO4rjLpbrLjkqJIe4dpAkBRtqOdTeFdWuGkanMJ8SDejzcxXPFMge7KTNoaljqAto8gPr5U5whYEk+/KIviCjFVVRY22v63ge9gmyhmcdoSAAZ8pl3JkGVNW/wAU7Vu/zLWQT4lsPaNVbiseXt2VIUShGgPK7ciCSTyqz31tnTRsOmp2/wAPaoNQAEgdX5hc5dEZt7n0X95VWSRGogmDCpG5jM0nU1aPwFNPxzUT8jsSfyvo9VVjdjL2Qs8wEzEnWILa8wKs74C7k/HNWMdTuR/xdgNqpN4bEdAwZ8ILp90MQoAzNkBnu6ldtfAbDlSjjcY926qtqAQRuQZBHPvA37wfCmz4RLK/dO6x1gJAmCD1dvUHzT56GTbtC9dK27kW2RV0HygZAGhpyxnYA+BpdwA94hTF2AkK+0rbmNMvrzgz649dclwB+WUDNnXKo0I7OZnPfsoAIOk+FduIqwuFrVuLecNbg7KMrKsQdA3jrNa4XiDpmlCFVTEquaW6wNqDtl3OmxGu1YR8m0dxWFqheIV099U5WewGVg34tsskkgQx7oMEgT4eoLcA7j7/AKh9dEntQzKCYUNc8nUEzodNNee3rqV0Z4KL7OzCUtgaCRJMwNANND7KaUWi9A2UkxduLoBAG+o318dfVPfW9nAMYIRmA/RJH1NTVe4vhbZlSn7Fstr+sclbcO6SWr14W0N0MVcq0pAZEZ9gCwBykTm0JG4kVuw64QlrXyHviTxM6lfo++Dtp9VRLOIdZKsVnQwY7qaOneBS04KLlFwC5E83VCY1+lMUrZf7E0dbFRFv6jD1rHtatB87qcuY5GK+Ye0VtY+EDHKJt3buX9Jy381Q8cn4L+wv1rQ6y3yS/qj62ojUwWt2TIey37YzWvhLxw8q6xHMHIeU8099Hh8Kt1AOtsWbmoOaDmlfJO+45GNKro858fqolxS12RpWOCmukrOTLGwPTP47cw46rL8qGnPmiEddsojyu812+EG0DhrecAgXmOonY3j3eApU6AWgHsHSTcb6OvZHp9gFHfhKxTMbdldTL6a7vdZVmO7KfXXPrJbQTpYE2qhuoE+QiTheG2yZyZwtouygMxPWNlXyo2QhhzmfPTZwrCWVDZbaHKIiB2ltQCQIM6TWvDmtW7TXlI1k6QNLc27SE+iNTzqPYJssELZsnVoFOaD1jl4IgDYMh83KjmL02Lkg85E6UXjbGUqPk7ebNrOZhJAJMEdpfSKbcd/5U2n+Rg+/8nZjbWq76c4zy4jtsPDs6uOZ5FR9lWTe14TsP8Ngz3/5dnzUFRoW96R6ucvCp9Que9v2tK/tsQdt+5YO45nWrT6ZqPi17fyU9mIt/aKrPIsa768kHIERqT3+qrO6Xx8VvaGerWe78fhj76tx8h8ZhD/MU+8esq/heJVbFwhToygknxuQNtNz417EYpc7wqz1IgkE6dSjRDEiPRUXCYoi1cAVIzA7TOrAzJNdfj75zuB1I8kZdeoXu5ztTykZB3fYTm1kJrOB1n1MwcS7WrehiDsoC/jG+iAO6rUtKWsoeXxe3/8ARbHuqp3dnFucxIJnMSY7UjercwYnDWjH/prX/wBQHupZyCTbq/MZ4bpSXOCNeY7BKkNswWgAzzUmIIIPajTerR+A8R8biNrOggRpd5D31V7XJXsoszJK2y8jswJf0+urP+A5yfjcmY6n6IG13QBdo29FUm83XN1MG/CNcAx97MNPkxPiUUAbGN96TuO4i2FYXCVF1SsqoJDK9u5rr3CJE01/CRcjiVw6xCTG4+TT0UrLhTcxFpW1Euw9QmPEgR56w4CktE6d84tNxibrEZDcXMcqqUWMoiIXOGGkHUVm1xAIx63IwyDZYJBJGWBzPf8AZTgeGI1oAnU7DL2JjyZmMwjfcH11W/FsF1d8hcx2KySTBGk+O49FIYetTrkgcp0cTWrLTyk6HTYX/MmPdGYsrk5gV5eTlIA745GddKaegDxaxEDmCI8FNIuFZhPZMdrzxEf36afugQHxfEnx/wDymumejEaPR8Yk4HAW4LFATL6nWItg6T3HWieCxKWritGgzaAd+GYD1lhXDBqOrJLAavv4pHPvrlbxUOrrBHaABHPqyk+jcHvArVL5lXwl4w2xFTvMhdKsTfe4vXDLCAKP0QAAfTAoMAY5fXUriDlmYsZjTU+O1cSNf795NNFbaQKGFOIj8EH6i/WtDsKs2l74GnpaiPEzGFWT5SqB7D9QoImLhAsbCN/P9tadwra9UoU2dPlHOSL06z/elNa9HnvWjdlVRWCmTBMhttI5RSel7MTmIUbzudo08auTEwtm+FEAPa0WRHZP0RPqoFSuNcsJ+nZAC/O8EdGbWV8MoBChog5vH9ED66BdNeMqMZfZw3ZuMqmBpGYAjzHtecUZ6M3T8ZsZgZ6w+V5iebE+oUK6X9HDZ7WI7Sks2ZDuwYqw1gzJnWND56CKYfc2jFOsabEBb3096iAB0sCW2tKpKlcsGNtZjuJmTXHEdLbjAGNQSQCToSeXcO4cuW9cuvw67WSf1n/71heIiexYQegt9lWUTmfqf2h1qVQfkQD/AKr97mcVsXsZAFs9mQMgJ1Mbjfu/3q3dRwpgRthsICCP0bI2PP7KTuFdIMVatBUutaGrZUVRqfFgddqcMTeLcKct87C4Unb/AIXfpQFZTcLsITFUKyMj1gbt1ne1uwWiZdxJCtoo0P0ANu4Sasvp+XODc2QCY7em6B7BMTzkofMDVTdcArTpofnKOR7quLpUQcFcI26m4Y/aw59wrTdEwK/LWTvHrKRt4q60lbRiSCdBrJnu5zWS+ImMgBjNvyylp80AmieExYVL4CnTUy3PrU200EmutzGS69hfxLanN+RuaeVHLurVPD0yoJEuv8TxKVWQNsSPrBRs3xlLMoBJGkTpln+Yeurf4diIsYcEyThbPrysPdVRnGTatT1Ym5cGiL3YfYkEg67g1anCO1Zw2g/w9sST3G6NPVWnpqhIUW0gmxFSvSDVGvY/aVbcAicynWB2nbXTuAFWh8AwP4YSDqbX+XkB/HbHdvdVZ4nDPJDNA5gv3R3Dv7xVqfAfh1X42V2PVAbnQdbzYCTqdtOXKokHVa4gz4QOAi5xG65Ztcmgjlat89aTuLlcJfw7S2Ulg0mdCiAwPDMT6Ks/pcn4W5838lqkfpNaLYmwoUHQ+V5O1rQ6c/NS7MxJDG410g0tcW3k58NaaGQwrjdWGsjkJYsOWgIOvfUXpOhNtTtLTHnzEf34VE4Y7fGbShcqqWJC6LJtMdhEmZ1Ioj0nPZH7B9t77KUwuGC1A14zi8Q7LlMVrVmJPg3hyNM3RriiWMDirlxoUMygTJJNoKANTzYUuu0Kx2gE1GweNBw90kZiSwUHYDIBMHnXb4WY2iNOpZfGDfvjCplyTJnygNZnu8BWmB4s1y6AQBodvAGKzwW0DbnKp1Gp3/Geb0V3sL2x6f8AVWaVPLl8JuvWV2Ykam+sh4s6v/fOuDD7ef8AtXXFDtP564lP7mfqmjPvBpDPEx+CjwVI/hrhgeFKbSnISxVTMeLTue4ew1Mx1onDBQJJRAPWtSeGJlsWu/q3BH6qP7e0alQjP4S/mFMHleRb/Craq8D5gYaDSSu31ek0/cUsxavfr2xrEarpMkDfTekzEsMj6f5S8/FafeK3ItXj3vbGhI+ae4E0tVPvymqesV+iqTi7EjTOdRt5LbwI9tPPSuxGAxEgMJfeDHyj60m9Gn/DLGnzzqc86K2xY+6n3pUAeH4jT8p/O320vU6McoaVl7x6ykSg3AA35Dv81bSfpN64+qK3y+/6zXBT28ms5S0+GtJ7z2miWvz9Z1sAB99weZPd3mrCyk8KO3+Ew3/5d4qvradoeY+6rGtf+UzP/o7Ph8639lFonecf4uLcLvP2lesOy2omDoCe4/RFW30jB+I3Oc4e5/JYPvqrXOZW3O/NjyP0VGlWlxl5wLajXC3P/qt+8UydFnFYXqLfrlTi7HxjsrpI1k/51r9KKkW8R2rYGT8UdkX6F0aaH+5rl1rBr3iTEDf5RD3a6A1kYm5mTtPAQg6nft/aKPTqIKYuR59kBiMNWau2VWOp2B65zdrzWVguBncmAQMuWxocoiN9/GrH4ED8Xwzd1lfY16q0uWWZFBmQ5bUzytj/AEmrP4IfwTC6f5Rn0XL1Yd0ZvlIM0aFWlR/iKRqNxblEjEceBYqXCgMdRlHsEirH+BvHJcOKCOWydUDPI/K6eyqnx/DyGdlW6TnYRkRI13G+nKrM+ApGHxzNO9re4r872vZGnvrKSqiAC4hDpefwx/MD/DapJ6QMRi7JHIHzkyv2U1/CFxJLGIuO/cAANyclvQfbVf4riD3sRmuKFgQFEyJkwxPztvNNLNufGSnSYjiW0hPhikX7YI3z8u633+n2ipXSjyV9H13vtoSmONi9bz5nEmQN5cRKj1ae2ufSzihdkZbmW0jQTIGZgzTHMgDN7O+qw5sRNV6LNduUHY6Oqae731AwJ/BnPi38grN6+bll3IhTAQHuzCWPnP1Vws3cuGaO9tPQB75rs0zznPsQLHrmeCgdSNTMjQT+UPd66lYYDOu/P6376B4XiDogRVkDXySfnFvrNTuE3rjXRnVgsHXKR3/bQ6ZuQJp6ZF2uJwxJ7T+c1zy7b+v7TXsQe0x31NEuE8PkqWI1IAEd8anSrqG1zN0VLaSw/iFuzwsR5dy3ZLE9/WWTlHmGb20oW7hVFBkEB50iJWBTdxGwl/Drh7jZOqyAXAwmUUJMEcxOk0AbovhVbtYw+MvbHf3+akfnzlhOivCaiKb30N9PZgvEYkkEBiOxEd+kEb+mn7jKnqLwj59s7ToFHiKWvuXwxfKxM6R+PX/SJ5Ud4l0jwt+yyW7yXHJDQsz2coB2IiJqEsR830gnSmD/AA7+Pd3Dtgfoxb/DLMD5x5J9E6828PTT50mb/wAPxA8LnsuGkbotpiLWhEN4weyx+gJ9dOvSc/gOI/5v87Vmp0Zqj/jL3j1lQDYen6zUSfwgf+17yKlrsPT9ZqMVOaTGmkwZju3pNTa89lVW+S3IgyTb8oen3VYuGn7kj/4drnHzwKrpPKX0+6rGwc/cpY/M09j+FFobGcr41/l959BFXApmtMJkmQO23MAcl5Rr6O6nriOE+MYVbCko/VhcxjLmUJ4yVlY2pCvYtxabLmzAaQbh101Gwnz0Hu8Y4gwLddiBr80lfqinAoI1nnnLBgwjUPg4uzDYhR5kJ8eZFSbPwZkrmOIbadLY+00g4l8bqXu4gzp2rrDl56ifEr8jM7H9Z+6fHwNY4NPqEYONxZ/qPlLNboBaUS2IuetB7qOYTiGHsWRa6+3FtGVc1xJPlPrrqZY1SR4EY7TCdOc7ia9Y4IM0krA30J7/ALK0EUbWgaj16tuISYW4vbTrrmViUztDBVIgyQJmDtVq/APH4YQCPxWhjT8dpoB4+uquTDLlMSQIkLYB1hoOrctatj4D0AGKAzf5WrIEn8btBM1El1ujAvT1Dc4piHftW8KgdVOxY2UYDxkiT+qBS9inIvhCc72wVdu9zduFj4nb104dP+Ipbx1xBbzl1U3ojsrlRJbTXQiB4+NKPGVW3isqABbakEDl8regeo8/fSzbnxhGYlVBFhpbwGp87995H4teIIYAsxlV7w2gDDv02jSfNWnGOjqjqVJlbahTGzOWuM0mZ00G20eNdcMTcuWmgF5JQHm2y5u5Rox8ENcelPEzaS2LShrceW0yzktmOh1mC37Q8KqjYMLzdRn4WVPfv89UhcTAFhgAIgRy5ig1rizKAoRdBEk0W4gW+L9ryiFnzyJoBm8fbXWuRtOQigg3kl+P3ZnKntPvrA41iDtkH7J99csP5azr2hodt/PRRrszFtdBJhNh3+Ak0GpXKGxJj2HwJrglbDvkTDcHv3ELLauPJOqoSNInYeb2UQxGHJt5DIaIM6RESDLT7K4tjG0GkDYZRA56SKlvhsUkE27q5iACbZEmJAkrqY1oDVs3KPJ8PNLpMNYH+4Pedj3itG6PbGYBoj8auTGZgfPFFMHjGW2+Yksp07R3lBy3oL1ysbp/CxUNr6QT96IUlestsygk5HzRG+2581FeC8OS0sqJJ3Yq+umg0gRWy8bYGSAfA/8AeuVzipPJdP750P8AU33EIfgzX0YRj6Myb9qBALfRP0TzzROsU7dJLX/h+I810/x3KrnoliC2LsgATnOnZ07DftVZHSOfufiNJ0u+gZ7lEdrreckIaeIy9TW+sphToPMf5jUsYazzvMdOVs7wNNT3yPRURNh5j/Ma9Sl7T2LIWAsxHdb7gzE6j0+6rJ4f/wCVLMA/E1EMcuvXEQSSI51Wp3HpqweG4Ynhdt2MxhSxkmdWuoTI1za94560xRGhnD+MsSyd5+0TCfKUhpB0IzEH1mfZWzYQxGUmRJ7Hie8+HtrzYkKsussYyIeskzJzGdCgA5Eb+BB0s4d3Jdix27KowtiP0QQp0B1PdR5ywdNNZk2hGx5icq9++5qFfcBiIMQToUHu/wB673b2UdoBR42xA9ZrXCBLxaLttcq6khFjfaTJ/ZBqgDNOVG9vObW3mInb8oPcBWzXADr3flP71rtg7ma0HXMymRmyKIjSATz9Vea6dpf0so7/AD1dpkNm2kIwSfJO+7OdI8PCrV+AyPwvLEfJRAYflZ8rxqr2xLQRLwR9MDbzVaHwFPIxc7zantZuVwitrvMVr5DIXTvD5MffLR8t1R036u2ga5Pd+Lj0ikO1cZ7924V1ulnGuwL3AZ8BB8+lWR06wBbF4jtAtctBEkRlDLlInnLCSfRyqtHsvZv5HYTlnfQKWcga+OvppdtSZauDT310H0/88p0bFm0rlToU6pdNZYKWM+YMJ7zXPpJayPhrR1Fq0rsP0zoV85YAeut7/C7l45bZGgESTtoJ9EjTujvrOK4YVvL1j52trB1mWLO4Y+MP659N0Vu0urVRKVuet/QffzkbipPUaxPZml8tR/i7fJekUCy105y6e02w85084+unjhViyuGS3ccL1wDNDhC2c3lXciQq2417IN5p5Um28MVdZ5kcj9lT04pdCqodgEBCkGGAJLQGAzRJJiY1NJ1SA152MLTZ6RVdNftHEYezmBXqiyIbpbO1wW3Y2wg7TR2TnIUiSEWYJrbh3D7qvcfrgr3QqQO2Eg6llJhmGa2O1GtxhsJpPxHHb7yXvOxKhCSRJUEEAmJMESDMjlvWy9IMQoYC/cAbyoY66Kv1KB6KHnWGOFq23Hr9pAu9u45Y59ZltySTqZnU7mitoAhwTClwCe4Ssn0DWhNpNTty99FUsnI+3lf00nVnoMGBb32xpuHCNm1VcgyKOtXLBhVIC3BmUZnJIliFBgS06XBZyXMt6wFVTktlbbEQbgBEtLXDESNw2YzIpRdTWrA1OL2TH93f7zD3Qr/E2DI8s89fJO/Zn21ZPSM/gF/9W7/PcquOhLn4zaEHyzPlR5J/Zqwukn+Cv+a7/PcoxPyicCoP5o/8vvKgTYeY/wAxrxrC7D0/zGp+EwahOtuzkkhEBhrhG+vzUHNtydBrmKBVSxnpqlVaSBj2d5PUJCsWC922gKgsYBZgo17ydAPGrHXAtY4cFuhVIwzWgcylS5u3GChlMSQQd/qNIx4q4MItq2sgZVtIRB7y6lm87E0U4XjFa5YyIjkIbty1kHUs3WG0FZARbRmVgFIXV3UHTUMootYTgY96lQhnAAGu9zy9dBJ+HwPDjbQsQzZFzMTfBDFQWEKpUdoEfs89aJ/cnhvV/J37yEr2gbN25bmCCYyK2kn51AOknA7dllbDg/F7yC9ZjNpqMyecZtjrEc5qNaxQyxBIiIJueGummu/doa0ByitWrmAI5++YkjG8PRSxGS4kyWW1dECROZXynTwnxNAOJnDdWF6tHcxEKZJIBkFSABssa6g11x2MMnslUlmIlhOoIUgnUaAeY+FEeFYFsFbtOTDNoV0VkLAGLbFWyMFjO4Ay9YAJIYqRbjXlBMFZdRYnbw/O3htOuH6Ni3ZTrXw+FDCcl8qjDczDEv3brz8K8vQ+5dGaxcsYkDcWLltm/wCkgE+aoR6TOgLCMOTJi2kMYmQzsDcuMCNSzHao69LFZg10ZyoDdaqi3fWdil1dSf0bgdTOwrdrxUMV6pyuKQzBldWXdSVUzsZBEgjX1cqtD4DV7OKMn/K3IPK53UBu4T7pWWVsr421b62xfCR8ZsaiGXlcBBUrPZcQNDRz4CWlcXAgTa+Zk1yvJ8ag3mnYMk16dYqOInUAKLcz45j76QOL3Q2LO2ltdTMeenP4QLoGPvFogG2Nu60jH66QeIMfjQn6KTyEBAdaVuMxEEhF4Q4Nisj3H7kOnjnXah64vMzsebf6FqRgHJLyw7SwJI5FftqHdwrBmETrOnmUUWiyruYOv0pyxdtrikICTIgDepfD+hGL8psO08gSvtBNF+jZW2SzAZwwCzy01NOFvi4icw81NM4IsJincaxCx3Ry+lss9iFUSWhdBPOB40tE1Y/SXjAOHvAQQV967UgYS0rKDmIOpiPOOdJ1d9Z6H4c16ZA3v+JHU1k1LGCXTtHSAOyPt1rb4oI8obk+T3gA8/VQcwnTCv1fWQbS6n0e+ilsdh/1v6aH4vAmARcjKI0EcyZJnfXfwFdsNiQLZzNz5n9Xv50OoLi4jOFqZGIcWHXcdsIDAAqD1iawYEaSrtHlbgqF1gSy61jEYBVUkXUfaACJ1JB2J2gHug8tqG/HkPzx661OOQfOHtrFjtlhuIAbmqLeEY+hdn8MtGPnGDp9A6767RtVj9JNMFf813+e5Q34Or4OEtiFIJuEExyeOes6+yjHS2zOGugTORv9R95oma6zzdTL+rOumb7yl0uA5VGbNOUaaEltPrFFekWIVL5tBjlsgW1gSpA5nxJJJ8SajYXDlLqORojq58ysG+oVM49gerxV5VLEBzGsD0xW0tlM6eIY8ZRcaA2+g9PWQTaOXMoYgeHnO/r9FSrrC3gTkds93tPlGqhHfKvryH9onXauH3Va0pUTBGo2398H2jz1LwtsuyKupYhQDsSYEN4d9P0Ka7zhY6u7XU7Xh7jl7rOE9YwMW8T6kxVkO4HmN7QfoCkbhHAMTeuZLew1a4Wy2gojts50C6jxkxvpVh9C+IpcGKiMjXcySJBtBRbtmD4Wp9Na9IuGOubEWXjUFkChQY2JjQspiCVkTvpWCcrRVCGXKTbt9Yt8G6P/ACzA4jDXRaYEgO3ysLmy2tBmjUEmBrzqV0l4e966xGJwoCyqrcvBX0YyxWQe0SX56sdNaxhxcS3LW7a9VeW6blxmLZmuIdtC2iyR9EHUGDWnEejrhx14QBrjWy2ViJU5ddjGnIyBVqez35wlQBmtmFhoN/xzOvjA78Oa8glrTOFZtHG4BVhLRqygacyFIJJYUCu4NuaE7GIgGAFEn6I1pq6Q9GMqr1N22QG7wYkAZtBmy7jWdp1zGGHot0JtdTGIW1eLnMzt5KqADCvE5ozGdtDpoCbvl15QdQq/f69sDfBxxFku2STJtYlI0I7GIR0uDUCVDJabumTVnfBtw8WMfxa2BAF22Rv5LdayjXuk7VVvG+Crh89q2mUXMSgtiAG6u0r3WmNNOstCec1efQnhlq3YS5bQI123aa4RMk5J1k+JgVt12b3teLBtCJW3wgY0rxG+HtXCvYystvOD8mkzB018KTsVgHvXc6JcysygdhlOyg6EeerN6YYsLjnU2rbaKZPleSg+2hgxen4qNOTnaY81U1PMuglK4UxU4NwNw9z5O4RB1KttIHcYIINTGwC90+n/AGo5duW9QyXNJPlTt3TUZrVswQbqz+p9lC4RA2vNNUUm8ENw08lYT+lFYfhl3YXMvpDeyjVm0mvbuGPpIp/1V1tYVCYFwfuyPqathD1SZ1iuOF4jNDXLVy2fKUrlJG8aTzjmKDN0cxaaKttx4PB9sVYqYD/jIfQR9ciug4c300/ef/zVMl9xD0sQ1LoG0rZOGYsb4eR4XE99djhMREfFW9D2z76sE8Jufo+hh9orjiMCV1YD1j3NQuGOqM/rqh3Y/T8StsUl0DWxdAjuU6+gmtuIYLI5FtLz25kHISdhOw76enYD6XoVvsrS+zEQkT+lp7qy1Ow28oRfiLqb3v78Ij2MK5P+HxEeFvX2kUQtcNJ0+K4k7alEXz7vThg7TAdvKO7KVB9ZipyP3Zj5mn6tKytK4vabb4nVYb+ki8BC2rNpWzKy5iQZ0zdboSvZPlDad6J8T4wXVUALKQQ+U67bTIOsnaob3u8H0zWAfMPX76gpgHSIGpdix3Os43rGFC/KhlHi7AnwUFtT4VBTB2rxtm9mtg9kAOuZlHZt5iw/GBQFKGCwAZcxzKCRUH+xWPiQMyo171X2yfdRlAA2lM5POQOJdALPUuVbEl8uzH5zbli1sQoKgmYgUscQ4gqIy2jmZgUe6uqIsQyo2z3GEqWXsqCYJJ7Lfe4PZYQbdph3FEI9W1YPDEIjq0I5Arp9RogewtBEX5xb6LdIlQ5W0RlyLyEqZAB/a+qp1/4TWDMLYUgDKpI8dSY35gDTxos3DxEEIo7u0f8AT7qjtwOwd7Yb9ge+pcE3Ik1tYGAMZ0mL21Xs5HZmiAJYnKSY5awB3UTxNwYhQFudZetpDKuuaAALgkjl5fMEFiMrAib97uHMfIgRtyjzEOI9FaXejwyhbRyQcwM7HkQVbMGHfM1pqvMCYy2i1Yx5TTLPL0zr66dOA8TFmznuBVRZZmckKssSsET2tgFjNIgCd9V4c5Hyl4O30ms2HPh2ntM5PixNcbvR5LjBr167dK+TnMKk/QQKqIfEAGqqVMy2tKUEawVd4icZxAtfzW1FvsK2jLbkGXHJ7hIJGpUZRrFXL0Mu5rbdpSIWAPmiDAjlt7Kq+30WsC410M7M4AMuIgRoNiBoPVT/APBthRbS6izlGSJM/ToV2LL1D2ZoaXiB8IVnPxi4uRjJtiVcqfxabbj2UKwxfI2a1ibarbLT1kzEtAzWwAfOaL/CDeycWusdlNskaT+KSgL4+2ECgtItskFVUGQ4BME69s9/Oi3MwQJqnHSTLG/PflRvbmFdrHStF8rOY01T7CdqE9cByHomsfGl+j7P96vOZWUQ6nSa03kuoP6XZjkdxFFMFjAxkMhHg6n0QDNJpxVs7j+GubGwfm+w/ZV8QyZRLBGJjQgez0bVFxd5R2o8TM+oeNJK3raiFzDzOR6a8eJmMov3B4dYT9dXxDKyRvwV5WA1jXnUgeVq7RGok+bv76Rxxe4NFxDad8H3VLHSDExq1p/1rf2EVOJJljlZeCuVj40RXEOiyHHqHfHdVf2+k90Geqsk76ZvtruemNznhx+y5H1ipnXqkymPH3WvzGhHef8AapRxrgnMiECq7PTcc7Vwb7EH6zW1rptbE5nfUc0I5eBNXdJLNDq/CLhXxHxc4dGbNlkhYzTsCVJnl56Zusw4BPUoO8CP9u6qMw6o2NF7rUVeu6zUMIGfNG1PN3jSvIW/ZIB+mB9dZCpe5lm42jyGsMJFpvQzDlO2asZMPztuP2lP1zS3gOJ5ADmRgRyuIeXnn1Vi9xByBAntd/m7q3lWZzNGlMFYYdkuPOqHu7gDzrgcHaDQbwH/ACmn2PFB7fEnUwEaYjQeHmqGMfLnMYYFgZ0M5m76mQGTMYz2+HWzteB9DD6zXQcBH5ZPYPrJoJw/jAmCRO3vqViePopImpwxJnMmP0duT2XQ+ZhP8nvrk/Bbw3BPmZfeRXC30htGdQNNJre3xRZJzaeBqskmeePDLn0T/D7mNY+5lz6DepvcK3HGwAIdvWa6txpgJz6eIB+sVWSazyO1l1/y7n/S3vNNfwfOT10hx5HlR+ntBPtpaTpD2dwTP0R/pps6DcS63rdtMm0/pd58KyVtLDXhjGdH8NdYtcw9m4x3Z7aMTAgSSJ2EVxXojghtg8N+5t/016vVU1NvvWwf5ph/3KfZWPvVwf5phv3Kf016vVJJn71sH+aYf9yn2V771sJ+aYf9yn2V6vVJJn72MJ+a4f8AdJ9lYPRbCfmmH/cp9lZr1SSaHolgjvg8Mf8Ak2/6a1+87A/mWF/cW/6a9XquSbDong/zPDfubf8ATW33q4P80w37lP6a9Xqkk8ei2E/NMP8AuU+yuZ6IYL8ywv7i3/TXq9UkmfvPwX5lhf3Fv+msfefgfzLC/uLf9Ner1SSY+8vAfmOE/cW/6a3Xolghtg8MPNZtj/TXq9UknZOj+GXbD2R5ra/ZWy8Dw/5vZ/dr9ler1VJMDgOHmfi9mf8A21+ysN0fwx3w1k/8tPsr1eq5Jj73ML+bWP3SfZW33v4b83s/u0+yvV6oZJj7gYb83s/u1+ytjwPD/kLP7tfsrNeqpJr9wcN+b2f3a/ZUjCYC3anq7aJO+VQsxtMDWvV6pJP/2Q=="/>
          <p:cNvSpPr>
            <a:spLocks noChangeAspect="1" noChangeArrowheads="1"/>
          </p:cNvSpPr>
          <p:nvPr/>
        </p:nvSpPr>
        <p:spPr bwMode="auto">
          <a:xfrm>
            <a:off x="63500" y="-1049338"/>
            <a:ext cx="2114550" cy="21621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3080" name="Picture 8" descr="http://www.sissa.com.pe/repositorio/imagenes/d_3b_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28184" y="4548656"/>
            <a:ext cx="2133067" cy="180101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Rectángulo"/>
          <p:cNvSpPr/>
          <p:nvPr/>
        </p:nvSpPr>
        <p:spPr>
          <a:xfrm>
            <a:off x="539552" y="4797152"/>
            <a:ext cx="5472608" cy="1323439"/>
          </a:xfrm>
          <a:prstGeom prst="rect">
            <a:avLst/>
          </a:prstGeom>
        </p:spPr>
        <p:txBody>
          <a:bodyPr wrap="square">
            <a:spAutoFit/>
          </a:bodyPr>
          <a:lstStyle/>
          <a:p>
            <a:pPr marL="342900" indent="-342900">
              <a:buFont typeface="Arial" pitchFamily="34" charset="0"/>
              <a:buChar char="•"/>
            </a:pPr>
            <a:r>
              <a:rPr lang="es-ES" sz="2000" dirty="0"/>
              <a:t>Brindar una imagen novedosa (como imagen de la marca) y familiar del producto en los diferentes establecimientos comerciales sean micro, medianas o grandes empresas.</a:t>
            </a:r>
            <a:endParaRPr lang="es-PE" sz="2000" dirty="0"/>
          </a:p>
        </p:txBody>
      </p:sp>
    </p:spTree>
    <p:extLst>
      <p:ext uri="{BB962C8B-B14F-4D97-AF65-F5344CB8AC3E}">
        <p14:creationId xmlns:p14="http://schemas.microsoft.com/office/powerpoint/2010/main" xmlns="" val="155362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1.gstatic.com/images?q=tbn:ANd9GcQQo8jttCv9QjdSWSh1AC6piPAC4Cx86dDxIGZuKlarRRLVDBIOmQ"/>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1052736"/>
            <a:ext cx="3312368" cy="1656184"/>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t0.gstatic.com/images?q=tbn:ANd9GcQOUPKzxs3BN1ZCbN9QvWp3AGPfSx25L2G5R8pZ9mkaBsvfQHH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4208" y="188640"/>
            <a:ext cx="2304256" cy="254811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423422" y="409815"/>
            <a:ext cx="5804762" cy="707886"/>
          </a:xfrm>
          <a:prstGeom prst="rect">
            <a:avLst/>
          </a:prstGeom>
        </p:spPr>
        <p:txBody>
          <a:bodyPr wrap="square">
            <a:spAutoFit/>
          </a:bodyPr>
          <a:lstStyle/>
          <a:p>
            <a:pPr marL="285750" lvl="0" indent="-285750">
              <a:buFont typeface="Arial" pitchFamily="34" charset="0"/>
              <a:buChar char="•"/>
            </a:pPr>
            <a:r>
              <a:rPr lang="es-ES" sz="2000" dirty="0"/>
              <a:t>Enfatizar valores y sentimientos que lleguen a la mente de los consumidores.</a:t>
            </a:r>
            <a:endParaRPr lang="es-PE" sz="2000" dirty="0"/>
          </a:p>
        </p:txBody>
      </p:sp>
      <p:pic>
        <p:nvPicPr>
          <p:cNvPr id="4102" name="Picture 6" descr="http://www.envapack.com/wp-content/uploads/2010/05/plantbottle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15816" y="2924944"/>
            <a:ext cx="2290762" cy="1862535"/>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http://www.tupcfacil.com/wp-content/uploads/2010/10/20102010-crcoke.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031" t="11288" r="29014" b="36065"/>
          <a:stretch/>
        </p:blipFill>
        <p:spPr bwMode="auto">
          <a:xfrm>
            <a:off x="179512" y="2924944"/>
            <a:ext cx="2736304" cy="173151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4788024" y="3021920"/>
            <a:ext cx="4392488" cy="1631216"/>
          </a:xfrm>
          <a:prstGeom prst="rect">
            <a:avLst/>
          </a:prstGeom>
        </p:spPr>
        <p:txBody>
          <a:bodyPr wrap="square">
            <a:spAutoFit/>
          </a:bodyPr>
          <a:lstStyle/>
          <a:p>
            <a:pPr marL="342900" lvl="0" indent="-342900">
              <a:buFont typeface="Arial" pitchFamily="34" charset="0"/>
              <a:buChar char="•"/>
            </a:pPr>
            <a:r>
              <a:rPr lang="es-ES" sz="2000" dirty="0"/>
              <a:t>Comprometerse con la conservación del medio ambiente modificando la tecnología de envasado en botellas que contengan bajo contenido de carbono.</a:t>
            </a:r>
            <a:endParaRPr lang="es-PE" sz="2000" dirty="0"/>
          </a:p>
        </p:txBody>
      </p:sp>
      <p:pic>
        <p:nvPicPr>
          <p:cNvPr id="4106" name="Picture 10" descr="http://t2.gstatic.com/images?q=tbn:ANd9GcRQ8aNJoQBnr13JpQ83oFxySglHq24Ug1cicPM9BZ5ta-ZEWV6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36096" y="5031395"/>
            <a:ext cx="1820946" cy="1536924"/>
          </a:xfrm>
          <a:prstGeom prst="rect">
            <a:avLst/>
          </a:prstGeom>
          <a:noFill/>
          <a:extLst>
            <a:ext uri="{909E8E84-426E-40DD-AFC4-6F175D3DCCD1}">
              <a14:hiddenFill xmlns:a14="http://schemas.microsoft.com/office/drawing/2010/main" xmlns="">
                <a:solidFill>
                  <a:srgbClr val="FFFFFF"/>
                </a:solidFill>
              </a14:hiddenFill>
            </a:ext>
          </a:extLst>
        </p:spPr>
      </p:pic>
      <p:pic>
        <p:nvPicPr>
          <p:cNvPr id="4108" name="Picture 12" descr="http://t3.gstatic.com/images?q=tbn:ANd9GcQrJt9nvzXhE1HeCGIcgdU3-JXnNaY-czYUtwyOa5-WzOtDYTMl"/>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18376" y="5031395"/>
            <a:ext cx="1718120" cy="1536924"/>
          </a:xfrm>
          <a:prstGeom prst="rect">
            <a:avLst/>
          </a:prstGeom>
          <a:noFill/>
          <a:extLst>
            <a:ext uri="{909E8E84-426E-40DD-AFC4-6F175D3DCCD1}">
              <a14:hiddenFill xmlns:a14="http://schemas.microsoft.com/office/drawing/2010/main" xmlns="">
                <a:solidFill>
                  <a:srgbClr val="FFFFFF"/>
                </a:solidFill>
              </a14:hiddenFill>
            </a:ext>
          </a:extLst>
        </p:spPr>
      </p:pic>
      <p:pic>
        <p:nvPicPr>
          <p:cNvPr id="4110" name="Picture 14" descr="http://t3.gstatic.com/images?q=tbn:ANd9GcTaowFjAwEwXWIfDKuzE983VoGA25BLsoyBJjFIj19aTUrfDTkq"/>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419872" y="5031395"/>
            <a:ext cx="1944216" cy="153692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107504" y="5031395"/>
            <a:ext cx="3592012" cy="1631216"/>
          </a:xfrm>
          <a:prstGeom prst="rect">
            <a:avLst/>
          </a:prstGeom>
        </p:spPr>
        <p:txBody>
          <a:bodyPr wrap="square">
            <a:spAutoFit/>
          </a:bodyPr>
          <a:lstStyle/>
          <a:p>
            <a:pPr marL="342900" lvl="0" indent="-342900">
              <a:buFont typeface="Arial" pitchFamily="34" charset="0"/>
              <a:buChar char="•"/>
            </a:pPr>
            <a:r>
              <a:rPr lang="es-ES" sz="2000" dirty="0" smtClean="0"/>
              <a:t>Brindar un buen clima laboral.</a:t>
            </a:r>
          </a:p>
          <a:p>
            <a:pPr marL="342900" lvl="0" indent="-342900">
              <a:buFont typeface="Arial" pitchFamily="34" charset="0"/>
              <a:buChar char="•"/>
            </a:pPr>
            <a:r>
              <a:rPr lang="es-ES" sz="2000" dirty="0" smtClean="0"/>
              <a:t>Invertir en maquinaria.</a:t>
            </a:r>
          </a:p>
          <a:p>
            <a:pPr marL="342900" lvl="0" indent="-342900">
              <a:buFont typeface="Arial" pitchFamily="34" charset="0"/>
              <a:buChar char="•"/>
            </a:pPr>
            <a:r>
              <a:rPr lang="es-ES" sz="2000" dirty="0" smtClean="0"/>
              <a:t>Ofrecer beneficios a los accionistas.</a:t>
            </a:r>
            <a:endParaRPr lang="es-PE" sz="2000" dirty="0"/>
          </a:p>
        </p:txBody>
      </p:sp>
    </p:spTree>
    <p:extLst>
      <p:ext uri="{BB962C8B-B14F-4D97-AF65-F5344CB8AC3E}">
        <p14:creationId xmlns:p14="http://schemas.microsoft.com/office/powerpoint/2010/main" xmlns="" val="224891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edge">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23891" y="260648"/>
            <a:ext cx="4696222" cy="769441"/>
          </a:xfrm>
          <a:prstGeom prst="rect">
            <a:avLst/>
          </a:prstGeom>
          <a:noFill/>
        </p:spPr>
        <p:txBody>
          <a:bodyPr wrap="none" lIns="91440" tIns="45720" rIns="91440" bIns="45720">
            <a:spAutoFit/>
          </a:bodyPr>
          <a:lstStyle/>
          <a:p>
            <a:pPr algn="ctr"/>
            <a:r>
              <a:rPr lang="es-E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PLANES DE ACCIÓN</a:t>
            </a:r>
            <a:endParaRPr lang="es-PE"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122" name="Picture 2" descr="http://www.compromisorse.com/upload/noticias/005/5736/cocacolaintegra_l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39654" y="1556792"/>
            <a:ext cx="6264696" cy="41215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8789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rot="151888">
            <a:off x="1889784" y="517071"/>
            <a:ext cx="6746093" cy="646331"/>
          </a:xfrm>
          <a:prstGeom prst="rect">
            <a:avLst/>
          </a:prstGeom>
        </p:spPr>
        <p:txBody>
          <a:bodyPr wrap="square">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 hace de la siguiente forma…</a:t>
            </a:r>
            <a:endParaRPr lang="es-PE"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3 Rectángulo"/>
          <p:cNvSpPr/>
          <p:nvPr/>
        </p:nvSpPr>
        <p:spPr>
          <a:xfrm>
            <a:off x="6300192" y="1312068"/>
            <a:ext cx="1440160" cy="2308324"/>
          </a:xfrm>
          <a:prstGeom prst="rect">
            <a:avLst/>
          </a:prstGeom>
        </p:spPr>
        <p:txBody>
          <a:bodyPr wrap="square">
            <a:spAutoFit/>
          </a:bodyPr>
          <a:lstStyle/>
          <a:p>
            <a:r>
              <a:rPr lang="es-ES" dirty="0">
                <a:effectLst>
                  <a:outerShdw blurRad="38100" dist="38100" dir="2700000" algn="tl">
                    <a:srgbClr val="000000">
                      <a:alpha val="43137"/>
                    </a:srgbClr>
                  </a:outerShdw>
                </a:effectLst>
              </a:rPr>
              <a:t>E</a:t>
            </a:r>
            <a:r>
              <a:rPr lang="es-ES" dirty="0" smtClean="0">
                <a:effectLst>
                  <a:outerShdw blurRad="38100" dist="38100" dir="2700000" algn="tl">
                    <a:srgbClr val="000000">
                      <a:alpha val="43137"/>
                    </a:srgbClr>
                  </a:outerShdw>
                </a:effectLst>
              </a:rPr>
              <a:t>studio </a:t>
            </a:r>
            <a:r>
              <a:rPr lang="es-ES" dirty="0">
                <a:effectLst>
                  <a:outerShdw blurRad="38100" dist="38100" dir="2700000" algn="tl">
                    <a:srgbClr val="000000">
                      <a:alpha val="43137"/>
                    </a:srgbClr>
                  </a:outerShdw>
                </a:effectLst>
              </a:rPr>
              <a:t>minucioso de los factores y hechos que rodean el consumo de un bien o servicio </a:t>
            </a:r>
          </a:p>
        </p:txBody>
      </p:sp>
      <p:sp>
        <p:nvSpPr>
          <p:cNvPr id="5" name="4 Rectángulo"/>
          <p:cNvSpPr/>
          <p:nvPr/>
        </p:nvSpPr>
        <p:spPr>
          <a:xfrm>
            <a:off x="395536" y="5044827"/>
            <a:ext cx="5040560" cy="1477328"/>
          </a:xfrm>
          <a:prstGeom prst="rect">
            <a:avLst/>
          </a:prstGeom>
        </p:spPr>
        <p:txBody>
          <a:bodyPr wrap="square">
            <a:spAutoFit/>
          </a:bodyPr>
          <a:lstStyle/>
          <a:p>
            <a:r>
              <a:rPr lang="es-ES" dirty="0">
                <a:effectLst>
                  <a:outerShdw blurRad="38100" dist="38100" dir="2700000" algn="tl">
                    <a:srgbClr val="000000">
                      <a:alpha val="43137"/>
                    </a:srgbClr>
                  </a:outerShdw>
                </a:effectLst>
              </a:rPr>
              <a:t>Aquí debemos plantearnos cómo es que el entorno general y específico afecta de manera positiva y negativa a esta marca. Para ello, debemos analizar ciertos puntos que pueden limitar a la marca como un producto que es ofrecido a los clientes.</a:t>
            </a:r>
          </a:p>
        </p:txBody>
      </p:sp>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52120" y="4381021"/>
            <a:ext cx="2833853" cy="2141134"/>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7235" y="1333276"/>
            <a:ext cx="4437161" cy="2523232"/>
          </a:xfrm>
          <a:prstGeom prst="rect">
            <a:avLst/>
          </a:prstGeom>
        </p:spPr>
      </p:pic>
    </p:spTree>
    <p:extLst>
      <p:ext uri="{BB962C8B-B14F-4D97-AF65-F5344CB8AC3E}">
        <p14:creationId xmlns:p14="http://schemas.microsoft.com/office/powerpoint/2010/main" xmlns="" val="465388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6" name="Picture 12" descr="http://t1.gstatic.com/images?q=tbn:ANd9GcSd5QcJo4Sfb0cM5eXKh2Ht8SfIDb5ENxyl6k3hFyi3botVnSJV"/>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7864" y="4089658"/>
            <a:ext cx="2080716" cy="1454181"/>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http://img343.imageshack.us/img343/9716/22208328z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1840" y="2716081"/>
            <a:ext cx="2073007" cy="1373578"/>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descr="http://t1.gstatic.com/images?q=tbn:ANd9GcQwIrYqUQ9Ld0Z1CluJkpKKqFQaRO6AZjWLRWzhd_AF_sq-NkRH"/>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81536" y="1642897"/>
            <a:ext cx="2302946" cy="104411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395536" y="620688"/>
            <a:ext cx="4572000" cy="830997"/>
          </a:xfrm>
          <a:prstGeom prst="rect">
            <a:avLst/>
          </a:prstGeom>
        </p:spPr>
        <p:txBody>
          <a:bodyPr>
            <a:spAutoFit/>
          </a:bodyPr>
          <a:lstStyle/>
          <a:p>
            <a:pPr lvl="0"/>
            <a:r>
              <a:rPr lang="es-ES" sz="1600" dirty="0"/>
              <a:t>Brindar publicidad orientada a la promoción de una vida saludable y, valores como la amistad y sentimientos de felicidad.</a:t>
            </a:r>
            <a:endParaRPr lang="es-PE" sz="1600" dirty="0"/>
          </a:p>
        </p:txBody>
      </p:sp>
      <p:pic>
        <p:nvPicPr>
          <p:cNvPr id="6148" name="Picture 4" descr="http://t1.gstatic.com/images?q=tbn:ANd9GcSM25NRnRq2FPu9aLKwdcOpJLlgj7KQkmnbvAhDe-S1Gpey9_O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67536" y="2064078"/>
            <a:ext cx="1872208" cy="124587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5511552" y="908720"/>
            <a:ext cx="3600400" cy="830997"/>
          </a:xfrm>
          <a:prstGeom prst="rect">
            <a:avLst/>
          </a:prstGeom>
        </p:spPr>
        <p:txBody>
          <a:bodyPr wrap="square">
            <a:spAutoFit/>
          </a:bodyPr>
          <a:lstStyle/>
          <a:p>
            <a:pPr lvl="0"/>
            <a:r>
              <a:rPr lang="es-ES" sz="1600" dirty="0"/>
              <a:t>Realizar estudios de mercado para obtener información sobre la satisfacción y necesidades de los consumidores.</a:t>
            </a:r>
            <a:endParaRPr lang="es-PE" sz="1600" dirty="0"/>
          </a:p>
        </p:txBody>
      </p:sp>
      <p:sp>
        <p:nvSpPr>
          <p:cNvPr id="6" name="5 Rectángulo"/>
          <p:cNvSpPr/>
          <p:nvPr/>
        </p:nvSpPr>
        <p:spPr>
          <a:xfrm>
            <a:off x="107504" y="2987371"/>
            <a:ext cx="2862064" cy="830997"/>
          </a:xfrm>
          <a:prstGeom prst="rect">
            <a:avLst/>
          </a:prstGeom>
        </p:spPr>
        <p:txBody>
          <a:bodyPr wrap="square">
            <a:spAutoFit/>
          </a:bodyPr>
          <a:lstStyle/>
          <a:p>
            <a:r>
              <a:rPr lang="es-ES" sz="1600" dirty="0"/>
              <a:t>Ejecutar un plan de inversión en la infraestructura de todas sus plantas a nivel </a:t>
            </a:r>
            <a:r>
              <a:rPr lang="es-ES" sz="1600" dirty="0" smtClean="0"/>
              <a:t>mundial.</a:t>
            </a:r>
            <a:endParaRPr lang="es-PE" sz="1600" dirty="0"/>
          </a:p>
        </p:txBody>
      </p:sp>
      <p:sp>
        <p:nvSpPr>
          <p:cNvPr id="7" name="AutoShape 6" descr="data:image/jpeg;base64,/9j/4AAQSkZJRgABAQAAAQABAAD/2wCEAAkGBhQQEBUUEhMWFBQUFBQXFRQXFxQUFxQVFRUVFBQVFBcXHCYeFxkjGRYUHy8gJCcpLCwsFR4xNTAqNSYrLCkBCQoKDgwOGg8PGiwkHCQsLCksLCksLCwsLCksLCwsLCkpKSwsLCwsLSksLCwpLCksLCwpLCwsLCksLCksLCwsLP/AABEIAKkBKwMBIgACEQEDEQH/xAAcAAABBQEBAQAAAAAAAAAAAAAEAQIDBQYABwj/xABEEAABAwEEBQgIBAUEAQUAAAABAAIRAwQSITEFQVFhcQYTIjKBkaGxBxQjQlJywdFisuHwFTOSovFDc4LCNBYkRGPy/8QAGgEAAwEBAQEAAAAAAAAAAAAAAAIDAQQFBv/EADARAAICAQMCBAUDBAMAAAAAAAABAhEDEiExBEFRYYGxEyJxkaEFMvBCcsHhI1Ji/9oADAMBAAIRAxEAPwDXtYDiEbSyhV1J6sKD5XXJEosifYxKt7ELrQEM1qMYFKbtUPFUOKicFKU1yRGsYE5qZK68mFJgUt5Rtclcso2x95NL01qUhFBY11RRmonGmoajE6FbH84mVKige+EPVqlOoiuROa6SpWKDY7HHNOtdUtYXESACe5PpE1BLSSnOcIWZ0/ygqULM6o1kEXYLi1zek4DUZyWOPpDtU/6cHVcy7ZSSai6Yyt8Hp76gCHul96NQb4rzk+kKvrZTP9Q+qSr6Qq4Hs2MpuJF53XkAREO70PJGtjNLZvzYjBM5EnZhGpCUKEhYmn6R7Vk7miNfQgx2OVxS9IFnjFlUdjT9U8Mq7iSgXtcAIJ7ChBy0sjs3ubxY76SjaXKOxO/+QwcQ4eYVlliu5NwbONn3JvMo6lpGzO6tekf+bR5lTMpMcei9p4OB8imWRC6AVtnvQi2aNwRTLJARtAKcpvsUjEAsmiA0yc0lvbqVoWFDVqAJkqalbtj6aWxSNsuBQ5s4GpXNaGhU9srydyvFtkpUgO0lDFSPcoyFdIg3Y2+U8PKRjcUU1g2IYK2aCmrGztVax6sLJV1Lhkd0Qyi7FGNchI1qZjlBlUErixRNcn84ko2yG11G02ue7ANEkrz3Rvpls7jFak+liek2KjY1EgQR3FXHL3S/sqlNpwZTc953x0R3kd4XhDrPsK22Kz6Q0Ryms1qHsa9N5+EOh39Jg+Ct52r5VukY+Kv9E8vrbZoDLQ4tHuP9o3udiOwosD6KL4SioF5Loz01kwLTQB/FSMf2O+61GjvSBZLR1KwaT7tT2Z8cPFMkmY5Ua9zlHVQAtUiRiNqJoVZT6aM1WOpWaTim16WK60V7oVa+0ElNFN7iuSWxYMDRjMqq5Q29rKDycojDPEgIhswqjlHSvUHz+H8wWtUmxJS2Mlp3T7KthNOHX77MSBF0Ge9Y48Fq+VNmpCzMfTgS9oIjEYE4nsWTJ3+S5XJydsriVRJbMwFwBBjHyR5sbNhGI+JV1KsWkER+wiRpR2wZ70pQkqWBm0jt/Rc7RQgw/wAkx2kzrbs1/onv0q0g9A+BQYMqaJIBh3h+qhfo1w1tPeiTpBhB6JGGwfQqJ9qYdo7CgAd2j3bB3qP1N493uIRbbWPi8/qnttA+IeCDARlorM6rqjeDnDyKKpcqLXT6torDi4n8ycythmO5c2pwW2zNgqn6QrcP9e98zWH6IhnpLtYz5t3FhH5SqsCc2pG2ZpGLfJapNA6Lg+kiq7rUWHgXDzlNPLwHrUSODgfMKl9TZsI7/oofU2bx3p1mmuGI8cWaqx8qKNQhvSa5xgAicTliMFctokrz+zWZrXtcHZOadWogr1w2UALrxZ3JbnPPEk9irZZ4xKkACdXOKgvro5E2RbUqqMo1VWgKek9RlEspGhs9SRCkVZZaysW1JXNKNMunaJWPUOkrcKNMvOrqja45BSNCyOkbe6rUcX9Sm4wNRd1R5T2pGMZrlrbDTsb5PTqubePF0x4LzQWk6xPgtZy/0kCGU5lxdfcNgghvme5YyVOwoKFccE+6DsKDXAosKCXUBthNNA8UxtYjWpWWraO5GwbhWjtO2izH2VV7NwJjtacFrtE+lyvTgVqbKo1kezd4YHuWMFYEZ96XmAd3BMpNC0j2TR/pOsVoADnmi7ZUECfnbI74V/Rc2o29Tc17TraQ4d4Xzz6qdR+ikstrq0HXqb30ztaS3yTrJRjjZ9FMoYKh5ZUXerw3XUYNmcrz7RPpWtdHCpcrt/GLrv6m/UFXOleXlO32a42m+nUa9riCQWkdIdFw37kSmtLEmtij07ZqlOm1r8i+RjImN25UhVjpGqTTF5xdNQnGSYugZqtw/crmXBTH+1HRuTexEWSkHOgnCDrRjtGswhxz2gpihVlIe3xVhV0aBk49wUVSwke8O5AAZO9J2ol1jdtCYbI7YEGECRS+rO+HyTDROw+KAI43LgePenFh3+KZ2oAkZanDJx8VKy3vGTu8BCpEGUGDSbh8J7PsUz+InYOyQhSmxuQAd/EpGLchtXr3rodSYfiY097QV4nC9P0LWL7NSP8A9bR3CPourplbZDM9KDa1RRX0rmpLq9BJHHbZeernVip6NEHcU51nIShpXLdnXVBlKyoqnZyhrPUKsKTlCTZaNFZpq1GjTw67uiwbzr7Fh+UGk22akScmf31Dq7/qtDp+2HnXuPu+zpDf77u9eUcvLQXVGsBMNbej8TicTvgBQlIYzdrtjqr3PeZc4yfsNyhlKaZ3FMSDDpSh6ZK6UASX06VEEsLbAlT2vIyKHlOFRFmUFstR4qZtrG8eKAFRODk1mUWMNdsPDBH6KaGXjjjdHiVQyrvQrbzHScnNjHcUs38pPJtFhdudLWn8T89wb9ygUXboF0aukduJiUHI2pY8D4/2oIslouOkicCPJFHSTTEtOewH6qt7UnatHD6tsYdXgmOtDMcY70GQkK0yg01m/F4pQ4fF4hAFJ2ICi0p1KRA9sAdYJbgU27iQCDBzVPVoB2ryTabHNMgnxQBeNadi4Nz6Kq22lw9495S+uO+IrALJ1MfCPBRmiz4PD7IL1520dwXC2u3H98UUYFerU9nmmepUzrPf91ENIn4R3lPGkxrb4oA7+HtOTj4Lc8mmRZmCZu3h3OKxLdJM+E+BWz5HVRUouu5NqHxAK6emdTIZ1cS3uLubRHNJbi77OWjStEpDZVKGKVoXBqrg9HSQU2wjKTxCaoLc67TeRndMcSICVuzODGV3m0VnH3QSeDZnxXm2n3h1rqmJE3eAAA85Xo9rPNN5sHExfP8A1XlzqpdVc45Pc4zxcSPCFEJbIgq6Jbqd5IV+jjfLQQYjE4K0fYZgg+CgYxxJjUYmc0UhFJlZWsbmdYYbVFCs6lC6TeGBy1qJ1Jo92e8IofUAFqdfKNdQaTMECMv8pHWZpMNBmMyUUw1ICk/sBcrFmjWH/Ux2RC52isYDhlrRTN1IrlwRVXR5aYkE6htTDYnjV4hFM20Qh29X2gT0HSYBcOGAxnvVG9hBxC0XJ6oOZII98+QST4J5X8oRpAQKYmeg4zxcUEi9I4uadrJ8ShO1bHgrD9qHMpFxwHinGyO+HyU1gZJMHUPNH2ygKTC5zsREtAGAdIGv9whtIvjwZMik4rZK2U7rM74So7mcA4YGJzCtqz+bpmodkMG1xyPZn2Iew0rtIZYgkzIMlCdsyeNwjFvl7+nj6gBbx8U3tV3js8f0XU2bW6ty2yJSdvkkV5zYjqazqG1Qmk34Bn8KDCoSFWfq7McPNN9Vpz+pWgVpTexW38OZtOW0JDops9Y+CywKmE1Wp0SJwd4KJ2ij8Q7itsCv7V6B6MCHMrjY5h7wR9FjDox21vith6N6DmVKzTHSY04fhcR/2VMT+Ynk3iblwGxJA2KQNSg7l2WQouwnNCja9StK4jtHhqB0/a+as7nDPADiT+iOCrOUNFr2NDzDA687eAMB4rGwow1uFyz1arj0rhLRr19I9xC87sTphpwIjHUcB9VruVdX2dd4JN+61oMC62QGtAGQzPasbQo85MECDkQfBJZKYW6yObi10RKHptcR0fNc5lRgJvSAN581C17wBdmOxbZOhXUiD0hjMhP9YIzBUAqkEF03hlOKJZpLURnrWoGQucJJLc8phRucHEw2IiYzhECs2TImSoXVmzg2BOKxmpkzaDDkT3qN1DEgHDeE7m2O9496YbNJMHAHWgCE0YOBBJKW7U4jiClfZSIAIJOxOayoNU9yLGIH2hwJw81faGsr6lJrmjW7HLXA8lVWOnUq1AxoxcY1wNpO4Bal1qFGGM6tMtadtSs7JvAZnuUssuyPS6PoVn+bJtBeHL8l7sczQZeAahiGhsCNU5lMq8mgR0H9LU10CeDvuqp9veLTVc17oDzAmRgSIjKMFfaO0wKgg4P2ancPspPXFWez0+PoMt9PpprZO936/wCKBKOjvVr1WrEsB6I1O3nKcfFQWWyOtNOXkjnKl95/C0QxjVd1WB3Xgtb8WInt2fVU2ldN3hconc5w8m/dLqcnsdc8GHo8a+I/lSe3eTf+tvoA6WtQe8BphlPBo2kYSoTa3fEfBRlxTTwXTFUqPleoyvNNzl3/AJXoEtt7xr8AnN0o8DV3IM8EmCYgG/xR2xvj91zdKHHojvKBkJJ3oAOOkd3ikGkBOR8EDO9ctMLP+JNwwPcEpt7D/jgqsrg0nLHvWUBZm2U9o7iErbQwnreJQdPRlV2TD24eaW1aLfTYXuIwjAY54IAsgWS2HScZxGzetByLP/u4mZpv2ai0rz4OBWl9HdW7pGlqkVB3sd9k0dmJJbHrQs6dzCnJTLq6tQlIIbUUgchGqZqm0VTCW1VmuVldz6jKTcZExtJOE7sFfhZjTmleZtMNZeJZ0nHIR1WjtklTlshlyZDl/ZxRpU2TLnOBceF44bsFjmUC4XmnVwKveW1uL3075kw9x72tCoRSfEtGB2EeSkSnydUe8NN7EGBtURe8DCctidUqOuw4Ril9ZdkB4FNsLuMa8gyZmMZRLLYJg/dQUyWuJIJnPBTttDTOEGDmFhjImXRm2VEbpiBAxmFM2owDESY+ijF0kRgI8ZWM1BNl0WKzg1hJOeYwAzJ2BR2rRhY9zS9punfG5W9Og2hTpsJ6VpcC92ttAHEbpVebE+1VXlgiSSBkA0ZTswhIpfY9GfTKOOKW+R1t5NXVfb27ALrKcmkE8YUjGVW7xxBVho3k2anWeGCYBGJc7MgY6gjqGiW3YDi5zqtxhMYMb13kDg7wQ8iWwYv0/PkipJbPixNFk2ayurvHTfgwccvHHgFFQF14vYts7DUefirOE475IHYpdO2oPtNGiOpTcy8BtJHkIUFqolt6kSL1SoalYgiGtB6LJ2nOOClzu+562WSwx0R/bjpfV8v7yr0TAbBZ3Pm60uJM4AnyV7oqxcyH1amEAwJBjbMZHIKsq1CCWNJuAw1oOHcrDTINOhToM6zyBG3We9xCfI9q8Tm/To1KWd/0q1/c9kV1jtB9rXcTMxTGq+7duEKWhokACSZMk5ZwFf8AJXkmLY9wLrtnsjek7D2ld2oTht7BvWgt3I6yteRz3NhkyXXMZ34AZb81kZJbsj1KnNqEd65833f+PQwbtFD4jmNQSVNEYHp+C0WmtDUaFwNffvNDw4EREnKM+9Rnk4997mJqtDC68LzMs2w4545a1RTi97OFwkjOu0UfiHcUz+FujrN8VqKXI60uzaG/M8AjiMSpK/JZ9mYHvqNdJu3RJz1yQNiX40LqzfhTq6MiNFvOUHv+ycNC1T7o7wtBQPRHBSSnsSigGgHe84DEDCTmUTT0AwZknuCsa5wHzN8wnEosAWnoyk3Jg7cfNTPaLpAEYHLgnSkKAOYcAdw8kDpkTQfwHmEVRPQb8o8lBpITRf8AKUdzDIInR+kH0KjalN0PYZaYBx4FCrgnMPQtG+ll4gWikHD4qZun+k4HvCv2ekyxkdZ43FjsO5ePrgnU2LpPosOQ+ktKCzta5wm84tABE4CSeGSkbUWT5Q171d2wQBswGPmtm2kNEvqfKykcw8dgPkVQvs7rRVe8YMLibxwwnDwQLE63aSfVDmA3WX23buZY2MDhhJEqTnY1UZHlZjanMEkMaB4kqtszKhN1jS7dH7hagaLa6tUqPJcakYbABrOtHMYGiBDRuWbE3C3uUtm5Okwarrse6CD3nJWnMspU3FjcmnHs2ojslDaUcRRfqwjvMLB1FLgzLTuXSuYMEqBhDw8FPYLGKtRrIzOOGrM+CgVjo9/N0q1XWxkN+Z2H2Syex09LjU8qUuOX9FuxzK1+tVtAbeFNzKVHYDN2eyZ7VO2rzfWPTqX6kZEtaYos7SQVBYHuo8xTbrYX1ARMuqkNYD4HsUtECrbqlR3UoCBskD7yoM+ghGql/U3+Xu36Lb0FvijejKzUrvGtUxJ8v6kFyTp3W1a7sgCB2C876KaqbtEOf7znWioO32bT2lvcVJUoFtjp0hg+s4T/AMjfce5F7UNp/wCRT/6xbS83tFey+qKyw6LqWiashoc/FziGgScTJ1CVo28njSa/nKlA83dALXCoakySZHVAGt0Zqq0jXI5ymzCnSpBkbXvc0Dt/VS6UsbhZmUmCS5zQ+N4xndPktcrVHBL9Pxubk7koq5ecrapeV+xLZNEtNZx5wE0y0lhBDjem6WnEEZShrfXPOOqDF081QH4snv7CSEXYSGGtVJwvXQfw0hd85QGiSbRXNUiGU8GDUD98z2pdV7s9GGCOOEcUOZybXkuz9FuvOi4dbfVaFKg3HpYNmL9R0X6jv3kAodJsdXdToMxfXe1vZIk/vYgrJNau6qZus6FPAwdTiDl/+gtDyKpc5balaJFBtxnzuwJ7Be71Gc9NvwV+vYfLlUemkobJvTH6Ll+u/wCDX0dECiGhoa5tOmGg3QXOIgTe1CBkE/ny4wMADBM4ggiWpbVbLgzOIxDQXOjY0DXKAszy7EtLcDAccQJwvDUfuvN1Sfc8mkiwdQbDnkxMicsxCpeULAKAiYvtiTsB1K3a9pb0ogayQcdWOSpeUdsa6kAwg9ME4jflt7FTp0/iL6iZn8jMvRPRHBPUVE9EcFJK908gZaOr2t/MEpTLSej2t/ME5y0DiVwKRIFgEdnPQbw/RMtYmm4fhd5FOodUdv5iuqCQeB8lphi1wXLk4py4Fcmyg09A0jykqvqiKpptDhdA16xhr1SSrnQ1MW6rUc6o2mxsXnHMkyYbOE4fovMXaVfMwDG797lYaL5VOokk0w6TJxIxMD6KMtbXI8KXJ6xWrWazUqraQNRzg5rXkA3cHAm8dsHLaFkZVfZOV5tBLObuiCS6Z2ThtMeKnFpJzBGeACWFx5Nk74DmDDf9NZXNHAJLO7ok4gxCaRx8VSxAlgZrc7sA+6qtOOHNHHNwGeqZRmA/wVWadqi4MPe2bAsRpUsaIH3TXiCdSfYrO+ubtCmahESRg1vzOOC1mg/R+CL1qIe6ZDGkhjRv+I+CnkzRx8lIY5T4M1ofRFW1vu0h0R1qpHQb2+8dwR3KbRwstBtG8XGo9hc4iOMAZDAYLfWqlUawU7MGUwPeOTZ1NaBieKwXK/Q1TBkmo4GS6DJvRjC5YZ3kyK9kelgxKEMku+n3aXsx1ZzfXKbW6rpfsF1rm02+JKdQr0qfPjrNBJdOb3OmWjaBgO9WekeTFKg3/wAjpQBF0EkjAyb2Crqei2SJc7iAD4I+LFnr4n1GS8mPH3bXqqpePj5ldpS0c7Vp0WjAuaXQMxqHACUXpG2BtZpPVpMe4DeSGNCdXsHN22lcBLBTJv5gyHCSchnlqTn2EmtfugtugGYwIMyqaUmlfYlj6nJkx5cyjctUVXhXH5B6VkILb036rueqN1NDeo3vcMUtmtces1i7oshjW/ERr/e1TWWpzlSo/Vg1vASfMqu9UIbToEgOe8veZ7QJ1lZacnZSWvFgg4vu234vhL6OTb+lk2nK92zgQG37sgZD3iAkANnskDrEf3P/AH4InSNiNSpTnqNJLuOF0J1ushqOp/C1153ZlCkpqkvVnoZMGTXkyRW9KEfXl/n8MItZFnoNYP8ASpxxqO6T/wC4x/xUWj69Wm2lRoueHPN+pczM4nwgdiZpCkX3Z6gJc/fAwHeptFUmH2tSsKZeeg2A43RlenqzCRP5bf8AP5ycP6glhSxrstK95P2X3NHW0w92QazfIMYjrPOB4AFD07NzzhzlaWDWXBuepjTnxOCNs9KzsaHuLXnDpOAEyM7pwx2oO1cpqV67Tph5IaMgAT5lRirvSjxX/wCg12hqDpEgN1EPxyxLtWaz1ssYpPuh4fsI1Y5EaiprTX5wXqz7rJxbSbA3AvIxPAlEWtjeZ9nTc1sgyWnpDaXuxPgFbDaku5LLTiyno9UcE+VHRHRHBPXpnCMtJ6J7PMJxTLR1T+9YSkrTDiulISklBgyjl/yd+YpyZSOfzO85TiVoGMqCCeJSBSWkQ93zO8yokxhyQtSpUAXLuSNqbPsan9Dl1n5J1nAzDI+LBe1sdIhUOl+R9OrjT9k/HIdE8Rq7FzPIy6gjznk3YnMc8uEYADv/AEWgbE4mO1CaQ0VWsxio3DU4GWntH1QbaxJGs6p+yPiDLEvEuXWoAYY78goH207u4pLHo+tUMNZiDBceiBidv0V5ZORwHTqEvA1Aw0necyoyz1yyscS8DN1bY92FOXO2ATCsNH8kHVulai4DMMDoI+kLR0LMymIaA0bhHfGakFUu6gEfFsUJdRJ8D/Cj3Q6waPpWdgbTaGiRgNZjAuOso0VfFQAgDEoSraicsApQxSyvb7jSyRxrcsKtsa0Y57Fl+UdvM03DBz6jKc7A6cTthWJUNag19280OumWzqO2Nq9HH0sIrfdnKusywlqg6KOo5rXwGuqOyL3CYGxjcgnVi8llxjg0HpkxeIGQbO1XwjUEwsGZJ44LocYtVROHU5oSc4ydvZvuZ22aQBc1t1wc28bmOOqZGSUWt1Zrgxhn3tgH4navNXdh0G11Q16hLWBsB7sHOBM3aTRt2qyboYPdLRzFMiLowc5u12ppOzNcmWeOKo7MOfqPmalWrnzM1orQ7jea03nAF0Dq4QA0HV2p79FNpu6JNavPTujoN3Xt30Wnt3Jm8Wii80gJBu6+MHPio9H8mRRGD6sySYMTtgBcLzJvVZ0/EyuEcbe0eDI6QJbXpUjDQ7pXnS0dHHHD/KkexzqjWsk64AMnj8I4p2ldHn1+k15NO8156JNR2IMCcySrW28n6raQ5kOg9a8QDjugT2qktK0+aLr9R6l6nff2KjSNge5t0Frvia03iB+IjogDiksrn1PZ0qTYA6V1ovXdrnmbvFFVOTNpDbzgX44Mm/2nUPNMrWW0ikWGnzbMJawdY6rxElx3ITjVJo5c+bJmm5z5ILfQbIBrtqEABrWNe6B8MxHaiKNB1NoOFDDN5v1D8rIkIKi2q2QxrmYQSAbx7c+5X2iOTdSpD3MvEmb1Rzon5cytk0lu9iCt8AdGw1KjJdAEiKlUnLa1pzPYVqBZui0dYBoG4iMewqb/ANONBL6lRzqkgAjJp3A7FIae+Y17VNTTewNPiSMhpPRBoQRjTODTrB+F2/zVcVun0A4FrhLTmPqNhG1Y/SFgdSdBBiTdO0fdehiyalvycs46QG0HoHgnkZptpZ0HfKV1TNXJjSkXJEGDaLeudjj4gLpShkF42PH5QkKAMrbxFV/zFDovSois/j9AhU5gi6Fy5AH0FTeFNM6kIzNFU1yNUdKZxAMhwBnaJlAWjQLHYsAadQgRwnUFYPzTmKcopjJ0Z9+jHDrNjDbvjPLJdUc5oyEagDP+Fo7b1D2rLUes7iFySjudCdj6NEuOIAbGQ/clGGy1SAGMBaYbj1iTkGjZGJJT2ZN4lT1tfyFJstx6vYpbWx7XRUBBUV5P5DfyanH6OS2vrdgXr45XtR5uaGiXJDeSgprU9isRIqtcN147NeOU7FYWCyQL9Rl+ocWUjg1g1Pq/ZUGhv/Md/u0/Ny2lf+a7h9V5/UZpJ0jtwY01qIrNYpfzlVxe7UMA1m5g1cUY10EZmZ/e5RjIcVPZeqOK8ybfLO6K8BTRJzwjHvHioqhcDALZETngN47ka/McFXu/mVP9w+QSrc17EYsbBWNQgGpF2/GIbndbsGOKM50HDd3oOv1KnyO/KFNZeoz5Ez8zEONPohpJP72JtezFzBuM4YE7ck8ZlSt6iQ1FVTcLwGJF4XshDdcfvarmkzU3aDO7NVL/AOaPlPmrehn2fRawTILVBLpBN5wjGBI1Ia53om0f9kyrn3KuPknkWxA6mgrZYRUaQ4SD38QdRVgckhy7F0J07Rz1ZkK/JG0OZUcxl5jQ7pXmtwAnEEyCqWpmvUtE/wAmv/tv/IV5Y/Nejjk5K2cslTGEJIT3pioINa7F29zT/aEpOKa3N3Fv5U4IAz2nGxWO+PIKuVpyi/nng3yVWnRgiVIlWgf/2Q=="/>
          <p:cNvSpPr>
            <a:spLocks noChangeAspect="1" noChangeArrowheads="1"/>
          </p:cNvSpPr>
          <p:nvPr/>
        </p:nvSpPr>
        <p:spPr bwMode="auto">
          <a:xfrm>
            <a:off x="63500" y="-782638"/>
            <a:ext cx="2847975" cy="16097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6154" name="Picture 10" descr="http://t3.gstatic.com/images?q=tbn:ANd9GcSaIZAAgiZNxKb3waTd69xdeS_FHqvnkROdsxjI0UF-6-GzPJz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04847" y="3309949"/>
            <a:ext cx="1277175" cy="191925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Rectángulo"/>
          <p:cNvSpPr/>
          <p:nvPr/>
        </p:nvSpPr>
        <p:spPr>
          <a:xfrm>
            <a:off x="6644114" y="3438578"/>
            <a:ext cx="2484784" cy="830997"/>
          </a:xfrm>
          <a:prstGeom prst="rect">
            <a:avLst/>
          </a:prstGeom>
        </p:spPr>
        <p:txBody>
          <a:bodyPr wrap="square">
            <a:spAutoFit/>
          </a:bodyPr>
          <a:lstStyle/>
          <a:p>
            <a:r>
              <a:rPr lang="es-ES" sz="1600" dirty="0"/>
              <a:t>Realizar planes de inversión social apoyando a las zonas más necesitadas.</a:t>
            </a:r>
            <a:endParaRPr lang="es-PE" sz="1600" dirty="0"/>
          </a:p>
        </p:txBody>
      </p:sp>
      <p:sp>
        <p:nvSpPr>
          <p:cNvPr id="9" name="8 Rectángulo"/>
          <p:cNvSpPr/>
          <p:nvPr/>
        </p:nvSpPr>
        <p:spPr>
          <a:xfrm>
            <a:off x="467544" y="4748581"/>
            <a:ext cx="2880320" cy="1323439"/>
          </a:xfrm>
          <a:prstGeom prst="rect">
            <a:avLst/>
          </a:prstGeom>
        </p:spPr>
        <p:txBody>
          <a:bodyPr wrap="square">
            <a:spAutoFit/>
          </a:bodyPr>
          <a:lstStyle/>
          <a:p>
            <a:r>
              <a:rPr lang="es-ES" sz="1600" dirty="0"/>
              <a:t>Invertir en centros de estudios y desarrollo para la utilización de materiales menos contaminantes en la producción de sus envases de distribución</a:t>
            </a:r>
            <a:endParaRPr lang="es-PE" sz="1600" dirty="0"/>
          </a:p>
        </p:txBody>
      </p:sp>
      <p:pic>
        <p:nvPicPr>
          <p:cNvPr id="6158" name="Picture 14" descr="http://t2.gstatic.com/images?q=tbn:ANd9GcRZT7P_WC5PlD5vSd7rGSOwWK-2po0IJTD-W6ZpNimSAnTr-g1D"/>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68343" y="5445224"/>
            <a:ext cx="2160240" cy="122913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9 Rectángulo"/>
          <p:cNvSpPr/>
          <p:nvPr/>
        </p:nvSpPr>
        <p:spPr>
          <a:xfrm>
            <a:off x="6624434" y="5013176"/>
            <a:ext cx="2484784" cy="1077218"/>
          </a:xfrm>
          <a:prstGeom prst="rect">
            <a:avLst/>
          </a:prstGeom>
        </p:spPr>
        <p:txBody>
          <a:bodyPr wrap="square">
            <a:spAutoFit/>
          </a:bodyPr>
          <a:lstStyle/>
          <a:p>
            <a:r>
              <a:rPr lang="es-ES" sz="1600" dirty="0"/>
              <a:t>Generar estrategias de capacitación que aseguren un trabajo seguro y crecimiento en la empresa</a:t>
            </a:r>
            <a:endParaRPr lang="es-PE" sz="1600" dirty="0"/>
          </a:p>
        </p:txBody>
      </p:sp>
      <p:sp>
        <p:nvSpPr>
          <p:cNvPr id="11" name="10 Flecha curvada hacia arriba"/>
          <p:cNvSpPr/>
          <p:nvPr/>
        </p:nvSpPr>
        <p:spPr>
          <a:xfrm rot="18338199">
            <a:off x="7050248" y="2158177"/>
            <a:ext cx="1165811" cy="3804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8" name="17 Flecha curvada hacia arriba"/>
          <p:cNvSpPr/>
          <p:nvPr/>
        </p:nvSpPr>
        <p:spPr>
          <a:xfrm rot="19724450">
            <a:off x="6775847" y="4436177"/>
            <a:ext cx="936104" cy="41594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9" name="18 Flecha curvada hacia arriba"/>
          <p:cNvSpPr/>
          <p:nvPr/>
        </p:nvSpPr>
        <p:spPr>
          <a:xfrm rot="19724450">
            <a:off x="6444291" y="6240134"/>
            <a:ext cx="936104" cy="41594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2" name="11 Flecha curvada hacia abajo"/>
          <p:cNvSpPr/>
          <p:nvPr/>
        </p:nvSpPr>
        <p:spPr>
          <a:xfrm rot="13290682">
            <a:off x="1450254" y="1773274"/>
            <a:ext cx="1019444" cy="4288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21" name="20 Flecha curvada hacia abajo"/>
          <p:cNvSpPr/>
          <p:nvPr/>
        </p:nvSpPr>
        <p:spPr>
          <a:xfrm rot="11961509">
            <a:off x="1961477" y="3995218"/>
            <a:ext cx="1216002" cy="4565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22" name="21 Flecha curvada hacia abajo"/>
          <p:cNvSpPr/>
          <p:nvPr/>
        </p:nvSpPr>
        <p:spPr>
          <a:xfrm rot="9100247">
            <a:off x="3010263" y="5875991"/>
            <a:ext cx="1019444" cy="4288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Tree>
    <p:extLst>
      <p:ext uri="{BB962C8B-B14F-4D97-AF65-F5344CB8AC3E}">
        <p14:creationId xmlns:p14="http://schemas.microsoft.com/office/powerpoint/2010/main" xmlns="" val="361753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jacovox.com/wp-content/uploads/2009/08/coca-cola-logo/coca-cola-logo-1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4428" b="8422"/>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2735623" y="2133409"/>
            <a:ext cx="4069960" cy="2585323"/>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PROYECCIÓN </a:t>
            </a:r>
          </a:p>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a:t>
            </a:r>
          </a:p>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a:t>
            </a:r>
            <a:endParaRPr lang="es-PE"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14794535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59632" y="260648"/>
            <a:ext cx="6840760" cy="923330"/>
          </a:xfrm>
          <a:prstGeom prst="rect">
            <a:avLst/>
          </a:prstGeom>
        </p:spPr>
        <p:txBody>
          <a:bodyPr wrap="square">
            <a:spAutoFit/>
          </a:bodyPr>
          <a:lstStyle/>
          <a:p>
            <a:pPr algn="just"/>
            <a:r>
              <a:rPr lang="es-ES" dirty="0"/>
              <a:t>Podemos visualizar algunos presupuestos que esta compañía realizó para el mes de diciembre en el año 2010 basada en sus 2 productos más solicitados a nivel mundial: </a:t>
            </a:r>
            <a:r>
              <a:rPr lang="es-ES" dirty="0" smtClean="0"/>
              <a:t>Coca Cola </a:t>
            </a:r>
            <a:r>
              <a:rPr lang="es-ES" dirty="0"/>
              <a:t>(coke) y </a:t>
            </a:r>
            <a:r>
              <a:rPr lang="es-ES" dirty="0" smtClean="0"/>
              <a:t>Coca Cola Zero</a:t>
            </a:r>
            <a:r>
              <a:rPr lang="es-ES" dirty="0"/>
              <a:t>.</a:t>
            </a:r>
            <a:endParaRPr lang="es-PE" dirty="0"/>
          </a:p>
        </p:txBody>
      </p:sp>
      <p:graphicFrame>
        <p:nvGraphicFramePr>
          <p:cNvPr id="5" name="4 Tabla"/>
          <p:cNvGraphicFramePr>
            <a:graphicFrameLocks noGrp="1"/>
          </p:cNvGraphicFramePr>
          <p:nvPr>
            <p:extLst>
              <p:ext uri="{D42A27DB-BD31-4B8C-83A1-F6EECF244321}">
                <p14:modId xmlns:p14="http://schemas.microsoft.com/office/powerpoint/2010/main" xmlns="" val="1075851588"/>
              </p:ext>
            </p:extLst>
          </p:nvPr>
        </p:nvGraphicFramePr>
        <p:xfrm>
          <a:off x="2159319" y="1916832"/>
          <a:ext cx="5041386" cy="4623945"/>
        </p:xfrm>
        <a:graphic>
          <a:graphicData uri="http://schemas.openxmlformats.org/drawingml/2006/table">
            <a:tbl>
              <a:tblPr firstRow="1" firstCol="1" bandRow="1">
                <a:tableStyleId>{5C22544A-7EE6-4342-B048-85BDC9FD1C3A}</a:tableStyleId>
              </a:tblPr>
              <a:tblGrid>
                <a:gridCol w="1680462"/>
                <a:gridCol w="1680462"/>
                <a:gridCol w="1680462"/>
              </a:tblGrid>
              <a:tr h="242553">
                <a:tc>
                  <a:txBody>
                    <a:bodyPr/>
                    <a:lstStyle/>
                    <a:p>
                      <a:pPr algn="ctr">
                        <a:lnSpc>
                          <a:spcPct val="150000"/>
                        </a:lnSpc>
                        <a:spcAft>
                          <a:spcPts val="0"/>
                        </a:spcAft>
                      </a:pPr>
                      <a:r>
                        <a:rPr lang="es-ES" sz="1100" dirty="0">
                          <a:effectLst/>
                        </a:rPr>
                        <a:t>Conceptos</a:t>
                      </a:r>
                      <a:endParaRPr lang="es-PE" sz="900" dirty="0">
                        <a:effectLst/>
                        <a:latin typeface="Times New Roman"/>
                        <a:ea typeface="Times New Roman"/>
                        <a:cs typeface="Times New Roman"/>
                      </a:endParaRPr>
                    </a:p>
                  </a:txBody>
                  <a:tcPr marL="60638" marR="60638" marT="0" marB="0"/>
                </a:tc>
                <a:tc>
                  <a:txBody>
                    <a:bodyPr/>
                    <a:lstStyle/>
                    <a:p>
                      <a:pPr algn="ctr">
                        <a:lnSpc>
                          <a:spcPct val="150000"/>
                        </a:lnSpc>
                        <a:spcAft>
                          <a:spcPts val="0"/>
                        </a:spcAft>
                      </a:pPr>
                      <a:r>
                        <a:rPr lang="es-ES" sz="1100">
                          <a:effectLst/>
                        </a:rPr>
                        <a:t>Coke(P)</a:t>
                      </a:r>
                      <a:endParaRPr lang="es-PE" sz="900">
                        <a:effectLst/>
                        <a:latin typeface="Times New Roman"/>
                        <a:ea typeface="Times New Roman"/>
                        <a:cs typeface="Times New Roman"/>
                      </a:endParaRPr>
                    </a:p>
                  </a:txBody>
                  <a:tcPr marL="60638" marR="60638" marT="0" marB="0"/>
                </a:tc>
                <a:tc>
                  <a:txBody>
                    <a:bodyPr/>
                    <a:lstStyle/>
                    <a:p>
                      <a:pPr algn="ctr">
                        <a:lnSpc>
                          <a:spcPct val="150000"/>
                        </a:lnSpc>
                        <a:spcAft>
                          <a:spcPts val="0"/>
                        </a:spcAft>
                      </a:pPr>
                      <a:r>
                        <a:rPr lang="es-ES" sz="1100">
                          <a:effectLst/>
                        </a:rPr>
                        <a:t>Coca-Cola Zero(Q)</a:t>
                      </a:r>
                      <a:endParaRPr lang="es-PE" sz="900">
                        <a:effectLst/>
                        <a:latin typeface="Times New Roman"/>
                        <a:ea typeface="Times New Roman"/>
                        <a:cs typeface="Times New Roman"/>
                      </a:endParaRPr>
                    </a:p>
                  </a:txBody>
                  <a:tcPr marL="60638" marR="60638" marT="0" marB="0"/>
                </a:tc>
              </a:tr>
              <a:tr h="242553">
                <a:tc>
                  <a:txBody>
                    <a:bodyPr/>
                    <a:lstStyle/>
                    <a:p>
                      <a:pPr algn="just">
                        <a:lnSpc>
                          <a:spcPct val="150000"/>
                        </a:lnSpc>
                        <a:spcAft>
                          <a:spcPts val="0"/>
                        </a:spcAft>
                      </a:pPr>
                      <a:r>
                        <a:rPr lang="es-ES" sz="1100">
                          <a:effectLst/>
                        </a:rPr>
                        <a:t>Unidades a Producir</a:t>
                      </a:r>
                      <a:endParaRPr lang="es-PE" sz="900">
                        <a:effectLst/>
                        <a:latin typeface="Times New Roman"/>
                        <a:ea typeface="Times New Roman"/>
                        <a:cs typeface="Times New Roman"/>
                      </a:endParaRPr>
                    </a:p>
                  </a:txBody>
                  <a:tcPr marL="60638" marR="60638" marT="0" marB="0"/>
                </a:tc>
                <a:tc>
                  <a:txBody>
                    <a:bodyPr/>
                    <a:lstStyle/>
                    <a:p>
                      <a:pPr algn="ctr">
                        <a:lnSpc>
                          <a:spcPct val="150000"/>
                        </a:lnSpc>
                        <a:spcAft>
                          <a:spcPts val="0"/>
                        </a:spcAft>
                      </a:pPr>
                      <a:r>
                        <a:rPr lang="es-ES" sz="1100">
                          <a:effectLst/>
                        </a:rPr>
                        <a:t>5200</a:t>
                      </a:r>
                      <a:endParaRPr lang="es-PE" sz="900">
                        <a:effectLst/>
                        <a:latin typeface="Times New Roman"/>
                        <a:ea typeface="Times New Roman"/>
                        <a:cs typeface="Times New Roman"/>
                      </a:endParaRPr>
                    </a:p>
                  </a:txBody>
                  <a:tcPr marL="60638" marR="60638" marT="0" marB="0" anchor="ctr"/>
                </a:tc>
                <a:tc>
                  <a:txBody>
                    <a:bodyPr/>
                    <a:lstStyle/>
                    <a:p>
                      <a:pPr algn="ctr">
                        <a:lnSpc>
                          <a:spcPct val="150000"/>
                        </a:lnSpc>
                        <a:spcAft>
                          <a:spcPts val="0"/>
                        </a:spcAft>
                      </a:pPr>
                      <a:r>
                        <a:rPr lang="es-ES" sz="1100">
                          <a:effectLst/>
                        </a:rPr>
                        <a:t>1450</a:t>
                      </a:r>
                      <a:endParaRPr lang="es-PE" sz="900">
                        <a:effectLst/>
                        <a:latin typeface="Times New Roman"/>
                        <a:ea typeface="Times New Roman"/>
                        <a:cs typeface="Times New Roman"/>
                      </a:endParaRPr>
                    </a:p>
                  </a:txBody>
                  <a:tcPr marL="60638" marR="60638" marT="0" marB="0" anchor="ctr"/>
                </a:tc>
              </a:tr>
              <a:tr h="666458">
                <a:tc rowSpan="3">
                  <a:txBody>
                    <a:bodyPr/>
                    <a:lstStyle/>
                    <a:p>
                      <a:pPr>
                        <a:lnSpc>
                          <a:spcPct val="150000"/>
                        </a:lnSpc>
                        <a:spcAft>
                          <a:spcPts val="0"/>
                        </a:spcAft>
                      </a:pPr>
                      <a:r>
                        <a:rPr lang="es-ES" sz="1100">
                          <a:effectLst/>
                        </a:rPr>
                        <a:t>X Necesidades de Material(Por unidad)</a:t>
                      </a:r>
                      <a:endParaRPr lang="es-PE" sz="900">
                        <a:effectLst/>
                      </a:endParaRPr>
                    </a:p>
                    <a:p>
                      <a:pPr>
                        <a:lnSpc>
                          <a:spcPct val="150000"/>
                        </a:lnSpc>
                        <a:spcAft>
                          <a:spcPts val="0"/>
                        </a:spcAft>
                      </a:pPr>
                      <a:r>
                        <a:rPr lang="es-ES" sz="1100">
                          <a:effectLst/>
                        </a:rPr>
                        <a:t>Material A</a:t>
                      </a:r>
                      <a:endParaRPr lang="es-PE" sz="900">
                        <a:effectLst/>
                      </a:endParaRPr>
                    </a:p>
                    <a:p>
                      <a:pPr>
                        <a:lnSpc>
                          <a:spcPct val="150000"/>
                        </a:lnSpc>
                        <a:spcAft>
                          <a:spcPts val="0"/>
                        </a:spcAft>
                      </a:pPr>
                      <a:r>
                        <a:rPr lang="es-ES" sz="1100">
                          <a:effectLst/>
                        </a:rPr>
                        <a:t>Material B</a:t>
                      </a:r>
                      <a:endParaRPr lang="es-PE" sz="900">
                        <a:effectLst/>
                        <a:latin typeface="Times New Roman"/>
                        <a:ea typeface="Times New Roman"/>
                        <a:cs typeface="Times New Roman"/>
                      </a:endParaRPr>
                    </a:p>
                  </a:txBody>
                  <a:tcPr marL="60638" marR="60638" marT="0" marB="0"/>
                </a:tc>
                <a:tc>
                  <a:txBody>
                    <a:bodyPr/>
                    <a:lstStyle/>
                    <a:p>
                      <a:pPr algn="ctr">
                        <a:lnSpc>
                          <a:spcPct val="150000"/>
                        </a:lnSpc>
                        <a:spcAft>
                          <a:spcPts val="0"/>
                        </a:spcAft>
                      </a:pPr>
                      <a:r>
                        <a:rPr lang="es-ES" sz="1100">
                          <a:effectLst/>
                        </a:rPr>
                        <a:t>X18</a:t>
                      </a:r>
                      <a:endParaRPr lang="es-PE" sz="900">
                        <a:effectLst/>
                        <a:latin typeface="Times New Roman"/>
                        <a:ea typeface="Times New Roman"/>
                        <a:cs typeface="Times New Roman"/>
                      </a:endParaRPr>
                    </a:p>
                  </a:txBody>
                  <a:tcPr marL="60638" marR="60638" marT="0" marB="0" anchor="ctr"/>
                </a:tc>
                <a:tc>
                  <a:txBody>
                    <a:bodyPr/>
                    <a:lstStyle/>
                    <a:p>
                      <a:pPr algn="ctr">
                        <a:lnSpc>
                          <a:spcPct val="150000"/>
                        </a:lnSpc>
                        <a:spcAft>
                          <a:spcPts val="0"/>
                        </a:spcAft>
                      </a:pPr>
                      <a:r>
                        <a:rPr lang="es-ES" sz="1100">
                          <a:effectLst/>
                        </a:rPr>
                        <a:t>X14</a:t>
                      </a:r>
                      <a:endParaRPr lang="es-PE" sz="900">
                        <a:effectLst/>
                        <a:latin typeface="Times New Roman"/>
                        <a:ea typeface="Times New Roman"/>
                        <a:cs typeface="Times New Roman"/>
                      </a:endParaRPr>
                    </a:p>
                  </a:txBody>
                  <a:tcPr marL="60638" marR="60638" marT="0" marB="0" anchor="ctr"/>
                </a:tc>
              </a:tr>
              <a:tr h="395832">
                <a:tc vMerge="1">
                  <a:txBody>
                    <a:bodyPr/>
                    <a:lstStyle/>
                    <a:p>
                      <a:endParaRPr lang="es-PE"/>
                    </a:p>
                  </a:txBody>
                  <a:tcPr/>
                </a:tc>
                <a:tc>
                  <a:txBody>
                    <a:bodyPr/>
                    <a:lstStyle/>
                    <a:p>
                      <a:pPr algn="ctr">
                        <a:lnSpc>
                          <a:spcPct val="150000"/>
                        </a:lnSpc>
                        <a:spcAft>
                          <a:spcPts val="0"/>
                        </a:spcAft>
                      </a:pPr>
                      <a:r>
                        <a:rPr lang="es-ES" sz="1100">
                          <a:effectLst/>
                        </a:rPr>
                        <a:t>10 – 52,000 Und.</a:t>
                      </a:r>
                      <a:endParaRPr lang="es-PE" sz="900">
                        <a:effectLst/>
                        <a:latin typeface="Times New Roman"/>
                        <a:ea typeface="Times New Roman"/>
                        <a:cs typeface="Times New Roman"/>
                      </a:endParaRPr>
                    </a:p>
                  </a:txBody>
                  <a:tcPr marL="60638" marR="60638" marT="0" marB="0" anchor="ctr"/>
                </a:tc>
                <a:tc>
                  <a:txBody>
                    <a:bodyPr/>
                    <a:lstStyle/>
                    <a:p>
                      <a:pPr algn="ctr">
                        <a:lnSpc>
                          <a:spcPct val="150000"/>
                        </a:lnSpc>
                        <a:spcAft>
                          <a:spcPts val="0"/>
                        </a:spcAft>
                      </a:pPr>
                      <a:r>
                        <a:rPr lang="es-ES" sz="1100">
                          <a:effectLst/>
                        </a:rPr>
                        <a:t>8 – 11,600 Und.</a:t>
                      </a:r>
                      <a:endParaRPr lang="es-PE" sz="900">
                        <a:effectLst/>
                        <a:latin typeface="Times New Roman"/>
                        <a:ea typeface="Times New Roman"/>
                        <a:cs typeface="Times New Roman"/>
                      </a:endParaRPr>
                    </a:p>
                  </a:txBody>
                  <a:tcPr marL="60638" marR="60638" marT="0" marB="0" anchor="ctr"/>
                </a:tc>
              </a:tr>
              <a:tr h="242553">
                <a:tc vMerge="1">
                  <a:txBody>
                    <a:bodyPr/>
                    <a:lstStyle/>
                    <a:p>
                      <a:endParaRPr lang="es-PE"/>
                    </a:p>
                  </a:txBody>
                  <a:tcPr/>
                </a:tc>
                <a:tc>
                  <a:txBody>
                    <a:bodyPr/>
                    <a:lstStyle/>
                    <a:p>
                      <a:pPr algn="ctr">
                        <a:lnSpc>
                          <a:spcPct val="150000"/>
                        </a:lnSpc>
                        <a:spcAft>
                          <a:spcPts val="0"/>
                        </a:spcAft>
                      </a:pPr>
                      <a:r>
                        <a:rPr lang="es-ES" sz="1100">
                          <a:effectLst/>
                        </a:rPr>
                        <a:t>8 – 41,600 Und.</a:t>
                      </a:r>
                      <a:endParaRPr lang="es-PE" sz="900">
                        <a:effectLst/>
                        <a:latin typeface="Times New Roman"/>
                        <a:ea typeface="Times New Roman"/>
                        <a:cs typeface="Times New Roman"/>
                      </a:endParaRPr>
                    </a:p>
                  </a:txBody>
                  <a:tcPr marL="60638" marR="60638" marT="0" marB="0" anchor="ctr"/>
                </a:tc>
                <a:tc>
                  <a:txBody>
                    <a:bodyPr/>
                    <a:lstStyle/>
                    <a:p>
                      <a:pPr algn="ctr">
                        <a:lnSpc>
                          <a:spcPct val="150000"/>
                        </a:lnSpc>
                        <a:spcAft>
                          <a:spcPts val="0"/>
                        </a:spcAft>
                      </a:pPr>
                      <a:r>
                        <a:rPr lang="es-ES" sz="1100">
                          <a:effectLst/>
                        </a:rPr>
                        <a:t>6 – 8,700 Und</a:t>
                      </a:r>
                      <a:endParaRPr lang="es-PE" sz="900">
                        <a:effectLst/>
                        <a:latin typeface="Times New Roman"/>
                        <a:ea typeface="Times New Roman"/>
                        <a:cs typeface="Times New Roman"/>
                      </a:endParaRPr>
                    </a:p>
                  </a:txBody>
                  <a:tcPr marL="60638" marR="60638" marT="0" marB="0" anchor="ctr"/>
                </a:tc>
              </a:tr>
              <a:tr h="485105">
                <a:tc>
                  <a:txBody>
                    <a:bodyPr/>
                    <a:lstStyle/>
                    <a:p>
                      <a:pPr>
                        <a:lnSpc>
                          <a:spcPct val="150000"/>
                        </a:lnSpc>
                        <a:spcAft>
                          <a:spcPts val="0"/>
                        </a:spcAft>
                      </a:pPr>
                      <a:r>
                        <a:rPr lang="es-ES" sz="1100">
                          <a:effectLst/>
                        </a:rPr>
                        <a:t>=Necesidades de Materiales p/ producción</a:t>
                      </a:r>
                      <a:endParaRPr lang="es-PE" sz="900">
                        <a:effectLst/>
                        <a:latin typeface="Times New Roman"/>
                        <a:ea typeface="Times New Roman"/>
                        <a:cs typeface="Times New Roman"/>
                      </a:endParaRPr>
                    </a:p>
                  </a:txBody>
                  <a:tcPr marL="60638" marR="60638" marT="0" marB="0"/>
                </a:tc>
                <a:tc>
                  <a:txBody>
                    <a:bodyPr/>
                    <a:lstStyle/>
                    <a:p>
                      <a:pPr algn="ctr">
                        <a:lnSpc>
                          <a:spcPct val="150000"/>
                        </a:lnSpc>
                        <a:spcAft>
                          <a:spcPts val="0"/>
                        </a:spcAft>
                      </a:pPr>
                      <a:r>
                        <a:rPr lang="es-ES" sz="1100">
                          <a:effectLst/>
                        </a:rPr>
                        <a:t>93,600 Und.</a:t>
                      </a:r>
                      <a:endParaRPr lang="es-PE" sz="900">
                        <a:effectLst/>
                        <a:latin typeface="Times New Roman"/>
                        <a:ea typeface="Times New Roman"/>
                        <a:cs typeface="Times New Roman"/>
                      </a:endParaRPr>
                    </a:p>
                  </a:txBody>
                  <a:tcPr marL="60638" marR="60638" marT="0" marB="0" anchor="ctr"/>
                </a:tc>
                <a:tc>
                  <a:txBody>
                    <a:bodyPr/>
                    <a:lstStyle/>
                    <a:p>
                      <a:pPr algn="ctr">
                        <a:lnSpc>
                          <a:spcPct val="150000"/>
                        </a:lnSpc>
                        <a:spcAft>
                          <a:spcPts val="0"/>
                        </a:spcAft>
                      </a:pPr>
                      <a:r>
                        <a:rPr lang="es-ES" sz="1100">
                          <a:effectLst/>
                        </a:rPr>
                        <a:t>20,300 Und.</a:t>
                      </a:r>
                      <a:endParaRPr lang="es-PE" sz="900">
                        <a:effectLst/>
                        <a:latin typeface="Times New Roman"/>
                        <a:ea typeface="Times New Roman"/>
                        <a:cs typeface="Times New Roman"/>
                      </a:endParaRPr>
                    </a:p>
                  </a:txBody>
                  <a:tcPr marL="60638" marR="60638" marT="0" marB="0" anchor="ctr"/>
                </a:tc>
              </a:tr>
              <a:tr h="242553">
                <a:tc>
                  <a:txBody>
                    <a:bodyPr/>
                    <a:lstStyle/>
                    <a:p>
                      <a:pPr>
                        <a:lnSpc>
                          <a:spcPct val="150000"/>
                        </a:lnSpc>
                        <a:spcAft>
                          <a:spcPts val="0"/>
                        </a:spcAft>
                      </a:pPr>
                      <a:r>
                        <a:rPr lang="es-ES" sz="1100">
                          <a:effectLst/>
                        </a:rPr>
                        <a:t>+Inv Final Deseado(M.P)</a:t>
                      </a:r>
                      <a:endParaRPr lang="es-PE" sz="900">
                        <a:effectLst/>
                        <a:latin typeface="Times New Roman"/>
                        <a:ea typeface="Times New Roman"/>
                        <a:cs typeface="Times New Roman"/>
                      </a:endParaRPr>
                    </a:p>
                  </a:txBody>
                  <a:tcPr marL="60638" marR="60638" marT="0" marB="0"/>
                </a:tc>
                <a:tc>
                  <a:txBody>
                    <a:bodyPr/>
                    <a:lstStyle/>
                    <a:p>
                      <a:pPr algn="ctr">
                        <a:lnSpc>
                          <a:spcPct val="150000"/>
                        </a:lnSpc>
                        <a:spcAft>
                          <a:spcPts val="0"/>
                        </a:spcAft>
                      </a:pPr>
                      <a:r>
                        <a:rPr lang="es-ES" sz="1100">
                          <a:effectLst/>
                        </a:rPr>
                        <a:t>100 Und.</a:t>
                      </a:r>
                      <a:endParaRPr lang="es-PE" sz="900">
                        <a:effectLst/>
                        <a:latin typeface="Times New Roman"/>
                        <a:ea typeface="Times New Roman"/>
                        <a:cs typeface="Times New Roman"/>
                      </a:endParaRPr>
                    </a:p>
                  </a:txBody>
                  <a:tcPr marL="60638" marR="60638" marT="0" marB="0" anchor="ctr"/>
                </a:tc>
                <a:tc>
                  <a:txBody>
                    <a:bodyPr/>
                    <a:lstStyle/>
                    <a:p>
                      <a:pPr algn="ctr">
                        <a:lnSpc>
                          <a:spcPct val="150000"/>
                        </a:lnSpc>
                        <a:spcAft>
                          <a:spcPts val="0"/>
                        </a:spcAft>
                      </a:pPr>
                      <a:r>
                        <a:rPr lang="es-ES" sz="1100">
                          <a:effectLst/>
                        </a:rPr>
                        <a:t>50 Und.</a:t>
                      </a:r>
                      <a:endParaRPr lang="es-PE" sz="900">
                        <a:effectLst/>
                        <a:latin typeface="Times New Roman"/>
                        <a:ea typeface="Times New Roman"/>
                        <a:cs typeface="Times New Roman"/>
                      </a:endParaRPr>
                    </a:p>
                  </a:txBody>
                  <a:tcPr marL="60638" marR="60638" marT="0" marB="0" anchor="ctr"/>
                </a:tc>
              </a:tr>
              <a:tr h="242553">
                <a:tc>
                  <a:txBody>
                    <a:bodyPr/>
                    <a:lstStyle/>
                    <a:p>
                      <a:pPr>
                        <a:lnSpc>
                          <a:spcPct val="150000"/>
                        </a:lnSpc>
                        <a:spcAft>
                          <a:spcPts val="0"/>
                        </a:spcAft>
                      </a:pPr>
                      <a:r>
                        <a:rPr lang="es-ES" sz="1100">
                          <a:effectLst/>
                        </a:rPr>
                        <a:t>= Necesidades Totales</a:t>
                      </a:r>
                      <a:endParaRPr lang="es-PE" sz="900">
                        <a:effectLst/>
                        <a:latin typeface="Times New Roman"/>
                        <a:ea typeface="Times New Roman"/>
                        <a:cs typeface="Times New Roman"/>
                      </a:endParaRPr>
                    </a:p>
                  </a:txBody>
                  <a:tcPr marL="60638" marR="60638" marT="0" marB="0"/>
                </a:tc>
                <a:tc>
                  <a:txBody>
                    <a:bodyPr/>
                    <a:lstStyle/>
                    <a:p>
                      <a:pPr algn="ctr">
                        <a:lnSpc>
                          <a:spcPct val="150000"/>
                        </a:lnSpc>
                        <a:spcAft>
                          <a:spcPts val="0"/>
                        </a:spcAft>
                      </a:pPr>
                      <a:r>
                        <a:rPr lang="es-ES" sz="1100">
                          <a:effectLst/>
                        </a:rPr>
                        <a:t>93,700 Und.</a:t>
                      </a:r>
                      <a:endParaRPr lang="es-PE" sz="900">
                        <a:effectLst/>
                        <a:latin typeface="Times New Roman"/>
                        <a:ea typeface="Times New Roman"/>
                        <a:cs typeface="Times New Roman"/>
                      </a:endParaRPr>
                    </a:p>
                  </a:txBody>
                  <a:tcPr marL="60638" marR="60638" marT="0" marB="0" anchor="ctr"/>
                </a:tc>
                <a:tc>
                  <a:txBody>
                    <a:bodyPr/>
                    <a:lstStyle/>
                    <a:p>
                      <a:pPr algn="ctr">
                        <a:lnSpc>
                          <a:spcPct val="150000"/>
                        </a:lnSpc>
                        <a:spcAft>
                          <a:spcPts val="0"/>
                        </a:spcAft>
                      </a:pPr>
                      <a:r>
                        <a:rPr lang="es-ES" sz="1100">
                          <a:effectLst/>
                        </a:rPr>
                        <a:t>20,350 Und.</a:t>
                      </a:r>
                      <a:endParaRPr lang="es-PE" sz="900">
                        <a:effectLst/>
                        <a:latin typeface="Times New Roman"/>
                        <a:ea typeface="Times New Roman"/>
                        <a:cs typeface="Times New Roman"/>
                      </a:endParaRPr>
                    </a:p>
                  </a:txBody>
                  <a:tcPr marL="60638" marR="60638" marT="0" marB="0" anchor="ctr"/>
                </a:tc>
              </a:tr>
              <a:tr h="242553">
                <a:tc>
                  <a:txBody>
                    <a:bodyPr/>
                    <a:lstStyle/>
                    <a:p>
                      <a:pPr>
                        <a:lnSpc>
                          <a:spcPct val="150000"/>
                        </a:lnSpc>
                        <a:spcAft>
                          <a:spcPts val="0"/>
                        </a:spcAft>
                      </a:pPr>
                      <a:r>
                        <a:rPr lang="es-ES" sz="1100">
                          <a:effectLst/>
                        </a:rPr>
                        <a:t>-Inv Inicial(M.P.)</a:t>
                      </a:r>
                      <a:endParaRPr lang="es-PE" sz="900">
                        <a:effectLst/>
                        <a:latin typeface="Times New Roman"/>
                        <a:ea typeface="Times New Roman"/>
                        <a:cs typeface="Times New Roman"/>
                      </a:endParaRPr>
                    </a:p>
                  </a:txBody>
                  <a:tcPr marL="60638" marR="60638" marT="0" marB="0"/>
                </a:tc>
                <a:tc>
                  <a:txBody>
                    <a:bodyPr/>
                    <a:lstStyle/>
                    <a:p>
                      <a:pPr algn="ctr">
                        <a:lnSpc>
                          <a:spcPct val="150000"/>
                        </a:lnSpc>
                        <a:spcAft>
                          <a:spcPts val="0"/>
                        </a:spcAft>
                      </a:pPr>
                      <a:r>
                        <a:rPr lang="es-ES" sz="1100">
                          <a:effectLst/>
                        </a:rPr>
                        <a:t>900 Und.</a:t>
                      </a:r>
                      <a:endParaRPr lang="es-PE" sz="900">
                        <a:effectLst/>
                        <a:latin typeface="Times New Roman"/>
                        <a:ea typeface="Times New Roman"/>
                        <a:cs typeface="Times New Roman"/>
                      </a:endParaRPr>
                    </a:p>
                  </a:txBody>
                  <a:tcPr marL="60638" marR="60638" marT="0" marB="0" anchor="ctr"/>
                </a:tc>
                <a:tc>
                  <a:txBody>
                    <a:bodyPr/>
                    <a:lstStyle/>
                    <a:p>
                      <a:pPr algn="ctr">
                        <a:lnSpc>
                          <a:spcPct val="150000"/>
                        </a:lnSpc>
                        <a:spcAft>
                          <a:spcPts val="0"/>
                        </a:spcAft>
                      </a:pPr>
                      <a:r>
                        <a:rPr lang="es-ES" sz="1100">
                          <a:effectLst/>
                        </a:rPr>
                        <a:t>100 Und.</a:t>
                      </a:r>
                      <a:endParaRPr lang="es-PE" sz="900">
                        <a:effectLst/>
                        <a:latin typeface="Times New Roman"/>
                        <a:ea typeface="Times New Roman"/>
                        <a:cs typeface="Times New Roman"/>
                      </a:endParaRPr>
                    </a:p>
                  </a:txBody>
                  <a:tcPr marL="60638" marR="60638" marT="0" marB="0" anchor="ctr"/>
                </a:tc>
              </a:tr>
              <a:tr h="242553">
                <a:tc>
                  <a:txBody>
                    <a:bodyPr/>
                    <a:lstStyle/>
                    <a:p>
                      <a:pPr>
                        <a:lnSpc>
                          <a:spcPct val="150000"/>
                        </a:lnSpc>
                        <a:spcAft>
                          <a:spcPts val="0"/>
                        </a:spcAft>
                      </a:pPr>
                      <a:r>
                        <a:rPr lang="es-ES" sz="1100">
                          <a:effectLst/>
                        </a:rPr>
                        <a:t>=Materiales a Comprar</a:t>
                      </a:r>
                      <a:endParaRPr lang="es-PE" sz="900">
                        <a:effectLst/>
                        <a:latin typeface="Times New Roman"/>
                        <a:ea typeface="Times New Roman"/>
                        <a:cs typeface="Times New Roman"/>
                      </a:endParaRPr>
                    </a:p>
                  </a:txBody>
                  <a:tcPr marL="60638" marR="60638" marT="0" marB="0"/>
                </a:tc>
                <a:tc>
                  <a:txBody>
                    <a:bodyPr/>
                    <a:lstStyle/>
                    <a:p>
                      <a:pPr algn="ctr">
                        <a:lnSpc>
                          <a:spcPct val="150000"/>
                        </a:lnSpc>
                        <a:spcAft>
                          <a:spcPts val="0"/>
                        </a:spcAft>
                      </a:pPr>
                      <a:r>
                        <a:rPr lang="es-ES" sz="1100">
                          <a:effectLst/>
                        </a:rPr>
                        <a:t>92,800 Und.</a:t>
                      </a:r>
                      <a:endParaRPr lang="es-PE" sz="900">
                        <a:effectLst/>
                        <a:latin typeface="Times New Roman"/>
                        <a:ea typeface="Times New Roman"/>
                        <a:cs typeface="Times New Roman"/>
                      </a:endParaRPr>
                    </a:p>
                  </a:txBody>
                  <a:tcPr marL="60638" marR="60638" marT="0" marB="0" anchor="ctr"/>
                </a:tc>
                <a:tc>
                  <a:txBody>
                    <a:bodyPr/>
                    <a:lstStyle/>
                    <a:p>
                      <a:pPr algn="ctr">
                        <a:lnSpc>
                          <a:spcPct val="150000"/>
                        </a:lnSpc>
                        <a:spcAft>
                          <a:spcPts val="0"/>
                        </a:spcAft>
                      </a:pPr>
                      <a:r>
                        <a:rPr lang="es-ES" sz="1100">
                          <a:effectLst/>
                        </a:rPr>
                        <a:t>20,250 Und.</a:t>
                      </a:r>
                      <a:endParaRPr lang="es-PE" sz="900">
                        <a:effectLst/>
                        <a:latin typeface="Times New Roman"/>
                        <a:ea typeface="Times New Roman"/>
                        <a:cs typeface="Times New Roman"/>
                      </a:endParaRPr>
                    </a:p>
                  </a:txBody>
                  <a:tcPr marL="60638" marR="60638" marT="0" marB="0" anchor="ctr"/>
                </a:tc>
              </a:tr>
              <a:tr h="402570">
                <a:tc rowSpan="3">
                  <a:txBody>
                    <a:bodyPr/>
                    <a:lstStyle/>
                    <a:p>
                      <a:pPr>
                        <a:lnSpc>
                          <a:spcPct val="150000"/>
                        </a:lnSpc>
                        <a:spcAft>
                          <a:spcPts val="0"/>
                        </a:spcAft>
                      </a:pPr>
                      <a:r>
                        <a:rPr lang="es-ES" sz="1100">
                          <a:effectLst/>
                        </a:rPr>
                        <a:t>X Precio Unitario</a:t>
                      </a:r>
                      <a:endParaRPr lang="es-PE" sz="900">
                        <a:effectLst/>
                      </a:endParaRPr>
                    </a:p>
                    <a:p>
                      <a:pPr>
                        <a:lnSpc>
                          <a:spcPct val="150000"/>
                        </a:lnSpc>
                        <a:spcAft>
                          <a:spcPts val="0"/>
                        </a:spcAft>
                      </a:pPr>
                      <a:r>
                        <a:rPr lang="es-ES" sz="1100">
                          <a:effectLst/>
                        </a:rPr>
                        <a:t>Material A</a:t>
                      </a:r>
                      <a:endParaRPr lang="es-PE" sz="900">
                        <a:effectLst/>
                      </a:endParaRPr>
                    </a:p>
                    <a:p>
                      <a:pPr>
                        <a:lnSpc>
                          <a:spcPct val="150000"/>
                        </a:lnSpc>
                        <a:spcAft>
                          <a:spcPts val="0"/>
                        </a:spcAft>
                      </a:pPr>
                      <a:r>
                        <a:rPr lang="es-ES" sz="1100">
                          <a:effectLst/>
                        </a:rPr>
                        <a:t>Material B</a:t>
                      </a:r>
                      <a:endParaRPr lang="es-PE" sz="900">
                        <a:effectLst/>
                        <a:latin typeface="Times New Roman"/>
                        <a:ea typeface="Times New Roman"/>
                        <a:cs typeface="Times New Roman"/>
                      </a:endParaRPr>
                    </a:p>
                  </a:txBody>
                  <a:tcPr marL="60638" marR="60638" marT="0" marB="0"/>
                </a:tc>
                <a:tc>
                  <a:txBody>
                    <a:bodyPr/>
                    <a:lstStyle/>
                    <a:p>
                      <a:pPr algn="ctr">
                        <a:lnSpc>
                          <a:spcPct val="150000"/>
                        </a:lnSpc>
                        <a:spcAft>
                          <a:spcPts val="0"/>
                        </a:spcAft>
                      </a:pPr>
                      <a:r>
                        <a:rPr lang="es-ES" sz="1100">
                          <a:effectLst/>
                        </a:rPr>
                        <a:t>$4,07</a:t>
                      </a:r>
                      <a:endParaRPr lang="es-PE" sz="900">
                        <a:effectLst/>
                        <a:latin typeface="Times New Roman"/>
                        <a:ea typeface="Times New Roman"/>
                        <a:cs typeface="Times New Roman"/>
                      </a:endParaRPr>
                    </a:p>
                  </a:txBody>
                  <a:tcPr marL="60638" marR="60638" marT="0" marB="0" anchor="ctr"/>
                </a:tc>
                <a:tc>
                  <a:txBody>
                    <a:bodyPr/>
                    <a:lstStyle/>
                    <a:p>
                      <a:pPr algn="ctr">
                        <a:lnSpc>
                          <a:spcPct val="150000"/>
                        </a:lnSpc>
                        <a:spcAft>
                          <a:spcPts val="0"/>
                        </a:spcAft>
                      </a:pPr>
                      <a:r>
                        <a:rPr lang="es-ES" sz="1100">
                          <a:effectLst/>
                        </a:rPr>
                        <a:t>$4,07</a:t>
                      </a:r>
                      <a:endParaRPr lang="es-PE" sz="900">
                        <a:effectLst/>
                        <a:latin typeface="Times New Roman"/>
                        <a:ea typeface="Times New Roman"/>
                        <a:cs typeface="Times New Roman"/>
                      </a:endParaRPr>
                    </a:p>
                  </a:txBody>
                  <a:tcPr marL="60638" marR="60638" marT="0" marB="0" anchor="ctr"/>
                </a:tc>
              </a:tr>
              <a:tr h="393025">
                <a:tc vMerge="1">
                  <a:txBody>
                    <a:bodyPr/>
                    <a:lstStyle/>
                    <a:p>
                      <a:endParaRPr lang="es-PE"/>
                    </a:p>
                  </a:txBody>
                  <a:tcPr/>
                </a:tc>
                <a:tc>
                  <a:txBody>
                    <a:bodyPr/>
                    <a:lstStyle/>
                    <a:p>
                      <a:pPr algn="ctr">
                        <a:lnSpc>
                          <a:spcPct val="150000"/>
                        </a:lnSpc>
                        <a:spcAft>
                          <a:spcPts val="0"/>
                        </a:spcAft>
                      </a:pPr>
                      <a:r>
                        <a:rPr lang="es-ES" sz="1100">
                          <a:effectLst/>
                        </a:rPr>
                        <a:t>$1,70</a:t>
                      </a:r>
                      <a:endParaRPr lang="es-PE" sz="900">
                        <a:effectLst/>
                        <a:latin typeface="Times New Roman"/>
                        <a:ea typeface="Times New Roman"/>
                        <a:cs typeface="Times New Roman"/>
                      </a:endParaRPr>
                    </a:p>
                  </a:txBody>
                  <a:tcPr marL="60638" marR="60638" marT="0" marB="0" anchor="ctr"/>
                </a:tc>
                <a:tc>
                  <a:txBody>
                    <a:bodyPr/>
                    <a:lstStyle/>
                    <a:p>
                      <a:pPr algn="ctr">
                        <a:lnSpc>
                          <a:spcPct val="150000"/>
                        </a:lnSpc>
                        <a:spcAft>
                          <a:spcPts val="0"/>
                        </a:spcAft>
                      </a:pPr>
                      <a:r>
                        <a:rPr lang="es-ES" sz="1100">
                          <a:effectLst/>
                        </a:rPr>
                        <a:t>$1.70</a:t>
                      </a:r>
                      <a:endParaRPr lang="es-PE" sz="900">
                        <a:effectLst/>
                        <a:latin typeface="Times New Roman"/>
                        <a:ea typeface="Times New Roman"/>
                        <a:cs typeface="Times New Roman"/>
                      </a:endParaRPr>
                    </a:p>
                  </a:txBody>
                  <a:tcPr marL="60638" marR="60638" marT="0" marB="0" anchor="ctr"/>
                </a:tc>
              </a:tr>
              <a:tr h="242553">
                <a:tc vMerge="1">
                  <a:txBody>
                    <a:bodyPr/>
                    <a:lstStyle/>
                    <a:p>
                      <a:endParaRPr lang="es-PE"/>
                    </a:p>
                  </a:txBody>
                  <a:tcPr/>
                </a:tc>
                <a:tc>
                  <a:txBody>
                    <a:bodyPr/>
                    <a:lstStyle/>
                    <a:p>
                      <a:pPr algn="ctr">
                        <a:lnSpc>
                          <a:spcPct val="150000"/>
                        </a:lnSpc>
                        <a:spcAft>
                          <a:spcPts val="0"/>
                        </a:spcAft>
                      </a:pPr>
                      <a:r>
                        <a:rPr lang="es-ES" sz="1100">
                          <a:effectLst/>
                        </a:rPr>
                        <a:t>$2.37</a:t>
                      </a:r>
                      <a:endParaRPr lang="es-PE" sz="900">
                        <a:effectLst/>
                        <a:latin typeface="Times New Roman"/>
                        <a:ea typeface="Times New Roman"/>
                        <a:cs typeface="Times New Roman"/>
                      </a:endParaRPr>
                    </a:p>
                  </a:txBody>
                  <a:tcPr marL="60638" marR="60638" marT="0" marB="0" anchor="ctr"/>
                </a:tc>
                <a:tc>
                  <a:txBody>
                    <a:bodyPr/>
                    <a:lstStyle/>
                    <a:p>
                      <a:pPr algn="ctr">
                        <a:lnSpc>
                          <a:spcPct val="150000"/>
                        </a:lnSpc>
                        <a:spcAft>
                          <a:spcPts val="0"/>
                        </a:spcAft>
                      </a:pPr>
                      <a:r>
                        <a:rPr lang="es-ES" sz="1100">
                          <a:effectLst/>
                        </a:rPr>
                        <a:t>$2.37</a:t>
                      </a:r>
                      <a:endParaRPr lang="es-PE" sz="900">
                        <a:effectLst/>
                        <a:latin typeface="Times New Roman"/>
                        <a:ea typeface="Times New Roman"/>
                        <a:cs typeface="Times New Roman"/>
                      </a:endParaRPr>
                    </a:p>
                  </a:txBody>
                  <a:tcPr marL="60638" marR="60638" marT="0" marB="0" anchor="ctr"/>
                </a:tc>
              </a:tr>
              <a:tr h="242553">
                <a:tc>
                  <a:txBody>
                    <a:bodyPr/>
                    <a:lstStyle/>
                    <a:p>
                      <a:pPr>
                        <a:lnSpc>
                          <a:spcPct val="150000"/>
                        </a:lnSpc>
                        <a:spcAft>
                          <a:spcPts val="0"/>
                        </a:spcAft>
                      </a:pPr>
                      <a:r>
                        <a:rPr lang="es-ES" sz="1100">
                          <a:effectLst/>
                        </a:rPr>
                        <a:t>=Costo de Compra</a:t>
                      </a:r>
                      <a:endParaRPr lang="es-PE" sz="900">
                        <a:effectLst/>
                        <a:latin typeface="Times New Roman"/>
                        <a:ea typeface="Times New Roman"/>
                        <a:cs typeface="Times New Roman"/>
                      </a:endParaRPr>
                    </a:p>
                  </a:txBody>
                  <a:tcPr marL="60638" marR="60638" marT="0" marB="0"/>
                </a:tc>
                <a:tc>
                  <a:txBody>
                    <a:bodyPr/>
                    <a:lstStyle/>
                    <a:p>
                      <a:pPr algn="ctr">
                        <a:lnSpc>
                          <a:spcPct val="150000"/>
                        </a:lnSpc>
                        <a:spcAft>
                          <a:spcPts val="0"/>
                        </a:spcAft>
                      </a:pPr>
                      <a:r>
                        <a:rPr lang="es-ES" sz="1100">
                          <a:effectLst/>
                        </a:rPr>
                        <a:t>$377,696.00</a:t>
                      </a:r>
                      <a:endParaRPr lang="es-PE" sz="900">
                        <a:effectLst/>
                        <a:latin typeface="Times New Roman"/>
                        <a:ea typeface="Times New Roman"/>
                        <a:cs typeface="Times New Roman"/>
                      </a:endParaRPr>
                    </a:p>
                  </a:txBody>
                  <a:tcPr marL="60638" marR="60638" marT="0" marB="0" anchor="ctr"/>
                </a:tc>
                <a:tc>
                  <a:txBody>
                    <a:bodyPr/>
                    <a:lstStyle/>
                    <a:p>
                      <a:pPr algn="ctr">
                        <a:lnSpc>
                          <a:spcPct val="150000"/>
                        </a:lnSpc>
                        <a:spcAft>
                          <a:spcPts val="0"/>
                        </a:spcAft>
                      </a:pPr>
                      <a:r>
                        <a:rPr lang="es-ES" sz="1100" dirty="0">
                          <a:effectLst/>
                        </a:rPr>
                        <a:t>$82,417.50</a:t>
                      </a:r>
                      <a:endParaRPr lang="es-PE" sz="900" dirty="0">
                        <a:effectLst/>
                        <a:latin typeface="Times New Roman"/>
                        <a:ea typeface="Times New Roman"/>
                        <a:cs typeface="Times New Roman"/>
                      </a:endParaRPr>
                    </a:p>
                  </a:txBody>
                  <a:tcPr marL="60638" marR="60638" marT="0" marB="0" anchor="ctr"/>
                </a:tc>
              </a:tr>
            </a:tbl>
          </a:graphicData>
        </a:graphic>
      </p:graphicFrame>
      <p:sp>
        <p:nvSpPr>
          <p:cNvPr id="6" name="5 CuadroTexto"/>
          <p:cNvSpPr txBox="1"/>
          <p:nvPr/>
        </p:nvSpPr>
        <p:spPr>
          <a:xfrm>
            <a:off x="2699792" y="1578278"/>
            <a:ext cx="4176464" cy="338554"/>
          </a:xfrm>
          <a:prstGeom prst="rect">
            <a:avLst/>
          </a:prstGeom>
          <a:noFill/>
        </p:spPr>
        <p:txBody>
          <a:bodyPr wrap="square" rtlCol="0">
            <a:spAutoFit/>
          </a:bodyPr>
          <a:lstStyle/>
          <a:p>
            <a:pPr algn="ctr"/>
            <a:r>
              <a:rPr lang="es-PE" sz="1600" b="1" dirty="0" smtClean="0">
                <a:solidFill>
                  <a:srgbClr val="FF0000"/>
                </a:solidFill>
              </a:rPr>
              <a:t>PRESUPUESTO DE MATERIA PRIMA</a:t>
            </a:r>
            <a:endParaRPr lang="es-PE" sz="1600" b="1" dirty="0">
              <a:solidFill>
                <a:srgbClr val="FF0000"/>
              </a:solidFill>
            </a:endParaRPr>
          </a:p>
        </p:txBody>
      </p:sp>
    </p:spTree>
    <p:extLst>
      <p:ext uri="{BB962C8B-B14F-4D97-AF65-F5344CB8AC3E}">
        <p14:creationId xmlns:p14="http://schemas.microsoft.com/office/powerpoint/2010/main" xmlns="" val="294554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99792" y="732246"/>
            <a:ext cx="4176464" cy="338554"/>
          </a:xfrm>
          <a:prstGeom prst="rect">
            <a:avLst/>
          </a:prstGeom>
          <a:noFill/>
        </p:spPr>
        <p:txBody>
          <a:bodyPr wrap="square" rtlCol="0">
            <a:spAutoFit/>
          </a:bodyPr>
          <a:lstStyle/>
          <a:p>
            <a:pPr algn="ctr"/>
            <a:r>
              <a:rPr lang="es-PE" sz="1600" b="1" dirty="0" smtClean="0">
                <a:solidFill>
                  <a:srgbClr val="FF0000"/>
                </a:solidFill>
              </a:rPr>
              <a:t>PRESUPUESTO DE MANO DE OBRA</a:t>
            </a:r>
            <a:endParaRPr lang="es-PE" sz="1600" b="1" dirty="0">
              <a:solidFill>
                <a:srgbClr val="FF0000"/>
              </a:solidFill>
            </a:endParaRPr>
          </a:p>
        </p:txBody>
      </p:sp>
      <p:graphicFrame>
        <p:nvGraphicFramePr>
          <p:cNvPr id="5" name="4 Tabla"/>
          <p:cNvGraphicFramePr>
            <a:graphicFrameLocks noGrp="1"/>
          </p:cNvGraphicFramePr>
          <p:nvPr>
            <p:extLst>
              <p:ext uri="{D42A27DB-BD31-4B8C-83A1-F6EECF244321}">
                <p14:modId xmlns:p14="http://schemas.microsoft.com/office/powerpoint/2010/main" xmlns="" val="3481524883"/>
              </p:ext>
            </p:extLst>
          </p:nvPr>
        </p:nvGraphicFramePr>
        <p:xfrm>
          <a:off x="2019424" y="1410911"/>
          <a:ext cx="5537200" cy="1920240"/>
        </p:xfrm>
        <a:graphic>
          <a:graphicData uri="http://schemas.openxmlformats.org/drawingml/2006/table">
            <a:tbl>
              <a:tblPr firstRow="1" firstCol="1" bandRow="1">
                <a:tableStyleId>{5C22544A-7EE6-4342-B048-85BDC9FD1C3A}</a:tableStyleId>
              </a:tblPr>
              <a:tblGrid>
                <a:gridCol w="1842135"/>
                <a:gridCol w="1849755"/>
                <a:gridCol w="1845310"/>
              </a:tblGrid>
              <a:tr h="0">
                <a:tc>
                  <a:txBody>
                    <a:bodyPr/>
                    <a:lstStyle/>
                    <a:p>
                      <a:pPr algn="ctr">
                        <a:lnSpc>
                          <a:spcPct val="150000"/>
                        </a:lnSpc>
                        <a:spcAft>
                          <a:spcPts val="0"/>
                        </a:spcAft>
                      </a:pPr>
                      <a:r>
                        <a:rPr lang="es-ES" sz="1200" dirty="0">
                          <a:effectLst/>
                        </a:rPr>
                        <a:t>Conceptos</a:t>
                      </a:r>
                      <a:endParaRPr lang="es-PE" sz="10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Coke(P)</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CocaCola Zero(Q)</a:t>
                      </a:r>
                      <a:endParaRPr lang="es-PE" sz="1000">
                        <a:effectLst/>
                        <a:latin typeface="Times New Roman"/>
                        <a:ea typeface="Times New Roman"/>
                        <a:cs typeface="Times New Roman"/>
                      </a:endParaRPr>
                    </a:p>
                  </a:txBody>
                  <a:tcPr marL="68580" marR="68580" marT="0" marB="0"/>
                </a:tc>
              </a:tr>
              <a:tr h="0">
                <a:tc>
                  <a:txBody>
                    <a:bodyPr/>
                    <a:lstStyle/>
                    <a:p>
                      <a:pPr>
                        <a:lnSpc>
                          <a:spcPct val="150000"/>
                        </a:lnSpc>
                        <a:spcAft>
                          <a:spcPts val="0"/>
                        </a:spcAft>
                      </a:pPr>
                      <a:r>
                        <a:rPr lang="es-ES" sz="1200">
                          <a:effectLst/>
                        </a:rPr>
                        <a:t>Unidades a Producir</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5200</a:t>
                      </a:r>
                      <a:endParaRPr lang="es-PE" sz="10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a:effectLst/>
                        </a:rPr>
                        <a:t>1450</a:t>
                      </a:r>
                      <a:endParaRPr lang="es-PE" sz="1000">
                        <a:effectLst/>
                        <a:latin typeface="Times New Roman"/>
                        <a:ea typeface="Times New Roman"/>
                        <a:cs typeface="Times New Roman"/>
                      </a:endParaRPr>
                    </a:p>
                  </a:txBody>
                  <a:tcPr marL="68580" marR="68580" marT="0" marB="0" anchor="ctr"/>
                </a:tc>
              </a:tr>
              <a:tr h="0">
                <a:tc>
                  <a:txBody>
                    <a:bodyPr/>
                    <a:lstStyle/>
                    <a:p>
                      <a:pPr>
                        <a:lnSpc>
                          <a:spcPct val="150000"/>
                        </a:lnSpc>
                        <a:spcAft>
                          <a:spcPts val="0"/>
                        </a:spcAft>
                      </a:pPr>
                      <a:r>
                        <a:rPr lang="es-ES" sz="1200">
                          <a:effectLst/>
                        </a:rPr>
                        <a:t>X Hora de MOD por Unidad</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dirty="0">
                          <a:effectLst/>
                        </a:rPr>
                        <a:t>X16</a:t>
                      </a:r>
                      <a:endParaRPr lang="es-PE" sz="10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a:effectLst/>
                        </a:rPr>
                        <a:t>X18</a:t>
                      </a:r>
                      <a:endParaRPr lang="es-PE" sz="1000">
                        <a:effectLst/>
                        <a:latin typeface="Times New Roman"/>
                        <a:ea typeface="Times New Roman"/>
                        <a:cs typeface="Times New Roman"/>
                      </a:endParaRPr>
                    </a:p>
                  </a:txBody>
                  <a:tcPr marL="68580" marR="68580" marT="0" marB="0" anchor="ctr"/>
                </a:tc>
              </a:tr>
              <a:tr h="0">
                <a:tc>
                  <a:txBody>
                    <a:bodyPr/>
                    <a:lstStyle/>
                    <a:p>
                      <a:pPr>
                        <a:lnSpc>
                          <a:spcPct val="150000"/>
                        </a:lnSpc>
                        <a:spcAft>
                          <a:spcPts val="0"/>
                        </a:spcAft>
                      </a:pPr>
                      <a:r>
                        <a:rPr lang="es-ES" sz="1200">
                          <a:effectLst/>
                        </a:rPr>
                        <a:t>=Horas Totales</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83,200</a:t>
                      </a:r>
                      <a:endParaRPr lang="es-PE" sz="10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a:effectLst/>
                        </a:rPr>
                        <a:t>26,100</a:t>
                      </a:r>
                      <a:endParaRPr lang="es-PE" sz="1000">
                        <a:effectLst/>
                        <a:latin typeface="Times New Roman"/>
                        <a:ea typeface="Times New Roman"/>
                        <a:cs typeface="Times New Roman"/>
                      </a:endParaRPr>
                    </a:p>
                  </a:txBody>
                  <a:tcPr marL="68580" marR="68580" marT="0" marB="0" anchor="ctr"/>
                </a:tc>
              </a:tr>
              <a:tr h="0">
                <a:tc>
                  <a:txBody>
                    <a:bodyPr/>
                    <a:lstStyle/>
                    <a:p>
                      <a:pPr>
                        <a:lnSpc>
                          <a:spcPct val="150000"/>
                        </a:lnSpc>
                        <a:spcAft>
                          <a:spcPts val="0"/>
                        </a:spcAft>
                      </a:pPr>
                      <a:r>
                        <a:rPr lang="es-ES" sz="1200">
                          <a:effectLst/>
                        </a:rPr>
                        <a:t>X Costo por hora de MDO</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dirty="0">
                          <a:effectLst/>
                        </a:rPr>
                        <a:t>$2,60</a:t>
                      </a:r>
                      <a:endParaRPr lang="es-PE" sz="10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a:effectLst/>
                        </a:rPr>
                        <a:t>$2,60</a:t>
                      </a:r>
                      <a:endParaRPr lang="es-PE" sz="1000">
                        <a:effectLst/>
                        <a:latin typeface="Times New Roman"/>
                        <a:ea typeface="Times New Roman"/>
                        <a:cs typeface="Times New Roman"/>
                      </a:endParaRPr>
                    </a:p>
                  </a:txBody>
                  <a:tcPr marL="68580" marR="68580" marT="0" marB="0" anchor="ctr"/>
                </a:tc>
              </a:tr>
              <a:tr h="0">
                <a:tc>
                  <a:txBody>
                    <a:bodyPr/>
                    <a:lstStyle/>
                    <a:p>
                      <a:pPr>
                        <a:lnSpc>
                          <a:spcPct val="150000"/>
                        </a:lnSpc>
                        <a:spcAft>
                          <a:spcPts val="0"/>
                        </a:spcAft>
                      </a:pPr>
                      <a:r>
                        <a:rPr lang="es-ES" sz="1200">
                          <a:effectLst/>
                        </a:rPr>
                        <a:t>= Costo Total MDO</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dirty="0">
                          <a:effectLst/>
                        </a:rPr>
                        <a:t>$216,320.00</a:t>
                      </a:r>
                      <a:endParaRPr lang="es-PE" sz="10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dirty="0">
                          <a:effectLst/>
                        </a:rPr>
                        <a:t>$67,860.00</a:t>
                      </a:r>
                      <a:endParaRPr lang="es-PE" sz="1000" dirty="0">
                        <a:effectLst/>
                        <a:latin typeface="Times New Roman"/>
                        <a:ea typeface="Times New Roman"/>
                        <a:cs typeface="Times New Roman"/>
                      </a:endParaRPr>
                    </a:p>
                  </a:txBody>
                  <a:tcPr marL="68580" marR="68580"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xmlns="" val="3616860455"/>
              </p:ext>
            </p:extLst>
          </p:nvPr>
        </p:nvGraphicFramePr>
        <p:xfrm>
          <a:off x="1979712" y="4437112"/>
          <a:ext cx="5701030" cy="1645920"/>
        </p:xfrm>
        <a:graphic>
          <a:graphicData uri="http://schemas.openxmlformats.org/drawingml/2006/table">
            <a:tbl>
              <a:tblPr firstRow="1" firstCol="1" bandRow="1">
                <a:tableStyleId>{5C22544A-7EE6-4342-B048-85BDC9FD1C3A}</a:tableStyleId>
              </a:tblPr>
              <a:tblGrid>
                <a:gridCol w="1899920"/>
                <a:gridCol w="1900555"/>
                <a:gridCol w="1900555"/>
              </a:tblGrid>
              <a:tr h="0">
                <a:tc>
                  <a:txBody>
                    <a:bodyPr/>
                    <a:lstStyle/>
                    <a:p>
                      <a:pPr algn="ctr">
                        <a:lnSpc>
                          <a:spcPct val="150000"/>
                        </a:lnSpc>
                        <a:spcAft>
                          <a:spcPts val="0"/>
                        </a:spcAft>
                      </a:pPr>
                      <a:r>
                        <a:rPr lang="es-ES" sz="1200" dirty="0">
                          <a:effectLst/>
                        </a:rPr>
                        <a:t>Conceptos</a:t>
                      </a:r>
                      <a:endParaRPr lang="es-PE" sz="10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Coke(P)</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CocaCola Zero(Q)</a:t>
                      </a:r>
                      <a:endParaRPr lang="es-PE" sz="1000">
                        <a:effectLst/>
                        <a:latin typeface="Times New Roman"/>
                        <a:ea typeface="Times New Roman"/>
                        <a:cs typeface="Times New Roman"/>
                      </a:endParaRPr>
                    </a:p>
                  </a:txBody>
                  <a:tcPr marL="68580" marR="68580" marT="0" marB="0"/>
                </a:tc>
              </a:tr>
              <a:tr h="0">
                <a:tc>
                  <a:txBody>
                    <a:bodyPr/>
                    <a:lstStyle/>
                    <a:p>
                      <a:pPr>
                        <a:lnSpc>
                          <a:spcPct val="150000"/>
                        </a:lnSpc>
                        <a:spcAft>
                          <a:spcPts val="0"/>
                        </a:spcAft>
                      </a:pPr>
                      <a:r>
                        <a:rPr lang="es-ES" sz="1200">
                          <a:effectLst/>
                        </a:rPr>
                        <a:t>Ventas Planeadas</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dirty="0">
                          <a:effectLst/>
                        </a:rPr>
                        <a:t>6000</a:t>
                      </a:r>
                      <a:endParaRPr lang="es-PE" sz="10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a:effectLst/>
                        </a:rPr>
                        <a:t>1500</a:t>
                      </a:r>
                      <a:endParaRPr lang="es-PE" sz="1000">
                        <a:effectLst/>
                        <a:latin typeface="Times New Roman"/>
                        <a:ea typeface="Times New Roman"/>
                        <a:cs typeface="Times New Roman"/>
                      </a:endParaRPr>
                    </a:p>
                  </a:txBody>
                  <a:tcPr marL="68580" marR="68580" marT="0" marB="0" anchor="ctr"/>
                </a:tc>
              </a:tr>
              <a:tr h="0">
                <a:tc>
                  <a:txBody>
                    <a:bodyPr/>
                    <a:lstStyle/>
                    <a:p>
                      <a:pPr>
                        <a:lnSpc>
                          <a:spcPct val="150000"/>
                        </a:lnSpc>
                        <a:spcAft>
                          <a:spcPts val="0"/>
                        </a:spcAft>
                      </a:pPr>
                      <a:r>
                        <a:rPr lang="es-ES" sz="1200">
                          <a:effectLst/>
                        </a:rPr>
                        <a:t>+Inv Final Deseado</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100</a:t>
                      </a:r>
                      <a:endParaRPr lang="es-PE" sz="10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a:effectLst/>
                        </a:rPr>
                        <a:t>50</a:t>
                      </a:r>
                      <a:endParaRPr lang="es-PE" sz="1000">
                        <a:effectLst/>
                        <a:latin typeface="Times New Roman"/>
                        <a:ea typeface="Times New Roman"/>
                        <a:cs typeface="Times New Roman"/>
                      </a:endParaRPr>
                    </a:p>
                  </a:txBody>
                  <a:tcPr marL="68580" marR="68580" marT="0" marB="0" anchor="ctr"/>
                </a:tc>
              </a:tr>
              <a:tr h="0">
                <a:tc>
                  <a:txBody>
                    <a:bodyPr/>
                    <a:lstStyle/>
                    <a:p>
                      <a:pPr>
                        <a:lnSpc>
                          <a:spcPct val="150000"/>
                        </a:lnSpc>
                        <a:spcAft>
                          <a:spcPts val="0"/>
                        </a:spcAft>
                      </a:pPr>
                      <a:r>
                        <a:rPr lang="es-ES" sz="1200">
                          <a:effectLst/>
                        </a:rPr>
                        <a:t>=Necesidades Totales</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6100</a:t>
                      </a:r>
                      <a:endParaRPr lang="es-PE" sz="10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a:effectLst/>
                        </a:rPr>
                        <a:t>1450</a:t>
                      </a:r>
                      <a:endParaRPr lang="es-PE" sz="1000">
                        <a:effectLst/>
                        <a:latin typeface="Times New Roman"/>
                        <a:ea typeface="Times New Roman"/>
                        <a:cs typeface="Times New Roman"/>
                      </a:endParaRPr>
                    </a:p>
                  </a:txBody>
                  <a:tcPr marL="68580" marR="68580" marT="0" marB="0" anchor="ctr"/>
                </a:tc>
              </a:tr>
              <a:tr h="0">
                <a:tc>
                  <a:txBody>
                    <a:bodyPr/>
                    <a:lstStyle/>
                    <a:p>
                      <a:pPr>
                        <a:lnSpc>
                          <a:spcPct val="150000"/>
                        </a:lnSpc>
                        <a:spcAft>
                          <a:spcPts val="0"/>
                        </a:spcAft>
                      </a:pPr>
                      <a:r>
                        <a:rPr lang="es-ES" sz="1200">
                          <a:effectLst/>
                        </a:rPr>
                        <a:t>-Inv Inicial</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900</a:t>
                      </a:r>
                      <a:endParaRPr lang="es-PE" sz="10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a:effectLst/>
                        </a:rPr>
                        <a:t>100</a:t>
                      </a:r>
                      <a:endParaRPr lang="es-PE" sz="1000">
                        <a:effectLst/>
                        <a:latin typeface="Times New Roman"/>
                        <a:ea typeface="Times New Roman"/>
                        <a:cs typeface="Times New Roman"/>
                      </a:endParaRPr>
                    </a:p>
                  </a:txBody>
                  <a:tcPr marL="68580" marR="68580" marT="0" marB="0" anchor="ctr"/>
                </a:tc>
              </a:tr>
              <a:tr h="0">
                <a:tc>
                  <a:txBody>
                    <a:bodyPr/>
                    <a:lstStyle/>
                    <a:p>
                      <a:pPr>
                        <a:lnSpc>
                          <a:spcPct val="150000"/>
                        </a:lnSpc>
                        <a:spcAft>
                          <a:spcPts val="0"/>
                        </a:spcAft>
                      </a:pPr>
                      <a:r>
                        <a:rPr lang="es-ES" sz="1200">
                          <a:effectLst/>
                        </a:rPr>
                        <a:t>=Unidades a Producir</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5200</a:t>
                      </a:r>
                      <a:endParaRPr lang="es-PE" sz="10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dirty="0">
                          <a:effectLst/>
                        </a:rPr>
                        <a:t>1450</a:t>
                      </a:r>
                      <a:endParaRPr lang="es-PE" sz="1000" dirty="0">
                        <a:effectLst/>
                        <a:latin typeface="Times New Roman"/>
                        <a:ea typeface="Times New Roman"/>
                        <a:cs typeface="Times New Roman"/>
                      </a:endParaRPr>
                    </a:p>
                  </a:txBody>
                  <a:tcPr marL="68580" marR="68580" marT="0" marB="0" anchor="ctr"/>
                </a:tc>
              </a:tr>
            </a:tbl>
          </a:graphicData>
        </a:graphic>
      </p:graphicFrame>
      <p:sp>
        <p:nvSpPr>
          <p:cNvPr id="7" name="6 CuadroTexto"/>
          <p:cNvSpPr txBox="1"/>
          <p:nvPr/>
        </p:nvSpPr>
        <p:spPr>
          <a:xfrm>
            <a:off x="2771800" y="3911570"/>
            <a:ext cx="4176464" cy="338554"/>
          </a:xfrm>
          <a:prstGeom prst="rect">
            <a:avLst/>
          </a:prstGeom>
          <a:noFill/>
        </p:spPr>
        <p:txBody>
          <a:bodyPr wrap="square" rtlCol="0">
            <a:spAutoFit/>
          </a:bodyPr>
          <a:lstStyle/>
          <a:p>
            <a:pPr algn="ctr"/>
            <a:r>
              <a:rPr lang="es-PE" sz="1600" b="1" dirty="0" smtClean="0">
                <a:solidFill>
                  <a:srgbClr val="FF0000"/>
                </a:solidFill>
              </a:rPr>
              <a:t>PRESUPUESTO DE PRODUCCIÓN</a:t>
            </a:r>
            <a:endParaRPr lang="es-PE" sz="1600" b="1" dirty="0">
              <a:solidFill>
                <a:srgbClr val="FF0000"/>
              </a:solidFill>
            </a:endParaRPr>
          </a:p>
        </p:txBody>
      </p:sp>
    </p:spTree>
    <p:extLst>
      <p:ext uri="{BB962C8B-B14F-4D97-AF65-F5344CB8AC3E}">
        <p14:creationId xmlns:p14="http://schemas.microsoft.com/office/powerpoint/2010/main" xmlns="" val="282798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483768" y="708537"/>
            <a:ext cx="4176464" cy="338554"/>
          </a:xfrm>
          <a:prstGeom prst="rect">
            <a:avLst/>
          </a:prstGeom>
          <a:noFill/>
        </p:spPr>
        <p:txBody>
          <a:bodyPr wrap="square" rtlCol="0">
            <a:spAutoFit/>
          </a:bodyPr>
          <a:lstStyle/>
          <a:p>
            <a:pPr algn="ctr"/>
            <a:r>
              <a:rPr lang="es-PE" sz="1600" b="1" dirty="0" smtClean="0">
                <a:solidFill>
                  <a:srgbClr val="FF0000"/>
                </a:solidFill>
              </a:rPr>
              <a:t>PRESUPUESTO DE VENTAS</a:t>
            </a:r>
            <a:endParaRPr lang="es-PE" sz="1600" b="1" dirty="0">
              <a:solidFill>
                <a:srgbClr val="FF0000"/>
              </a:solidFill>
            </a:endParaRPr>
          </a:p>
        </p:txBody>
      </p:sp>
      <p:graphicFrame>
        <p:nvGraphicFramePr>
          <p:cNvPr id="5" name="4 Tabla"/>
          <p:cNvGraphicFramePr>
            <a:graphicFrameLocks noGrp="1"/>
          </p:cNvGraphicFramePr>
          <p:nvPr>
            <p:extLst>
              <p:ext uri="{D42A27DB-BD31-4B8C-83A1-F6EECF244321}">
                <p14:modId xmlns:p14="http://schemas.microsoft.com/office/powerpoint/2010/main" xmlns="" val="3620262362"/>
              </p:ext>
            </p:extLst>
          </p:nvPr>
        </p:nvGraphicFramePr>
        <p:xfrm>
          <a:off x="1691680" y="1412776"/>
          <a:ext cx="5701030" cy="1097280"/>
        </p:xfrm>
        <a:graphic>
          <a:graphicData uri="http://schemas.openxmlformats.org/drawingml/2006/table">
            <a:tbl>
              <a:tblPr firstRow="1" firstCol="1" bandRow="1">
                <a:tableStyleId>{5C22544A-7EE6-4342-B048-85BDC9FD1C3A}</a:tableStyleId>
              </a:tblPr>
              <a:tblGrid>
                <a:gridCol w="1424940"/>
                <a:gridCol w="1424940"/>
                <a:gridCol w="1425575"/>
                <a:gridCol w="1425575"/>
              </a:tblGrid>
              <a:tr h="0">
                <a:tc>
                  <a:txBody>
                    <a:bodyPr/>
                    <a:lstStyle/>
                    <a:p>
                      <a:pPr algn="ctr">
                        <a:lnSpc>
                          <a:spcPct val="150000"/>
                        </a:lnSpc>
                        <a:spcAft>
                          <a:spcPts val="0"/>
                        </a:spcAft>
                      </a:pPr>
                      <a:r>
                        <a:rPr lang="es-ES" sz="1200">
                          <a:effectLst/>
                        </a:rPr>
                        <a:t>Productos</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Cantidades</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Precios</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Ventas Estimadas</a:t>
                      </a:r>
                      <a:endParaRPr lang="es-PE" sz="1000">
                        <a:effectLst/>
                        <a:latin typeface="Times New Roman"/>
                        <a:ea typeface="Times New Roman"/>
                        <a:cs typeface="Times New Roman"/>
                      </a:endParaRPr>
                    </a:p>
                  </a:txBody>
                  <a:tcPr marL="68580" marR="68580" marT="0" marB="0"/>
                </a:tc>
              </a:tr>
              <a:tr h="0">
                <a:tc>
                  <a:txBody>
                    <a:bodyPr/>
                    <a:lstStyle/>
                    <a:p>
                      <a:pPr>
                        <a:lnSpc>
                          <a:spcPct val="150000"/>
                        </a:lnSpc>
                        <a:spcAft>
                          <a:spcPts val="0"/>
                        </a:spcAft>
                      </a:pPr>
                      <a:r>
                        <a:rPr lang="es-ES" sz="1200">
                          <a:effectLst/>
                        </a:rPr>
                        <a:t>Coke(P)</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6000</a:t>
                      </a:r>
                      <a:endParaRPr lang="es-PE" sz="10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a:effectLst/>
                        </a:rPr>
                        <a:t>$135.60</a:t>
                      </a:r>
                      <a:endParaRPr lang="es-PE" sz="10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a:effectLst/>
                        </a:rPr>
                        <a:t>$813,600.00</a:t>
                      </a:r>
                      <a:endParaRPr lang="es-PE" sz="1000">
                        <a:effectLst/>
                        <a:latin typeface="Times New Roman"/>
                        <a:ea typeface="Times New Roman"/>
                        <a:cs typeface="Times New Roman"/>
                      </a:endParaRPr>
                    </a:p>
                  </a:txBody>
                  <a:tcPr marL="68580" marR="68580" marT="0" marB="0" anchor="ctr"/>
                </a:tc>
              </a:tr>
              <a:tr h="0">
                <a:tc>
                  <a:txBody>
                    <a:bodyPr/>
                    <a:lstStyle/>
                    <a:p>
                      <a:pPr>
                        <a:lnSpc>
                          <a:spcPct val="150000"/>
                        </a:lnSpc>
                        <a:spcAft>
                          <a:spcPts val="0"/>
                        </a:spcAft>
                      </a:pPr>
                      <a:r>
                        <a:rPr lang="es-ES" sz="1200">
                          <a:effectLst/>
                        </a:rPr>
                        <a:t>CocaCola Zero(Q)</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1500</a:t>
                      </a:r>
                      <a:endParaRPr lang="es-PE" sz="10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a:effectLst/>
                        </a:rPr>
                        <a:t>$169.50</a:t>
                      </a:r>
                      <a:endParaRPr lang="es-PE" sz="10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a:effectLst/>
                        </a:rPr>
                        <a:t>$254,250.00</a:t>
                      </a:r>
                      <a:endParaRPr lang="es-PE" sz="1000">
                        <a:effectLst/>
                        <a:latin typeface="Times New Roman"/>
                        <a:ea typeface="Times New Roman"/>
                        <a:cs typeface="Times New Roman"/>
                      </a:endParaRPr>
                    </a:p>
                  </a:txBody>
                  <a:tcPr marL="68580" marR="68580" marT="0" marB="0" anchor="ctr"/>
                </a:tc>
              </a:tr>
              <a:tr h="0">
                <a:tc>
                  <a:txBody>
                    <a:bodyPr/>
                    <a:lstStyle/>
                    <a:p>
                      <a:pPr>
                        <a:lnSpc>
                          <a:spcPct val="150000"/>
                        </a:lnSpc>
                        <a:spcAft>
                          <a:spcPts val="0"/>
                        </a:spcAft>
                      </a:pPr>
                      <a:r>
                        <a:rPr lang="es-ES" sz="1200">
                          <a:effectLst/>
                        </a:rPr>
                        <a:t>Totales</a:t>
                      </a:r>
                      <a:endParaRPr lang="es-PE" sz="1000">
                        <a:effectLst/>
                        <a:latin typeface="Times New Roman"/>
                        <a:ea typeface="Times New Roman"/>
                        <a:cs typeface="Times New Roman"/>
                      </a:endParaRPr>
                    </a:p>
                  </a:txBody>
                  <a:tcPr marL="68580" marR="68580" marT="0" marB="0"/>
                </a:tc>
                <a:tc>
                  <a:txBody>
                    <a:bodyPr/>
                    <a:lstStyle/>
                    <a:p>
                      <a:pPr>
                        <a:lnSpc>
                          <a:spcPct val="115000"/>
                        </a:lnSpc>
                      </a:pPr>
                      <a:endParaRPr lang="es-PE" sz="1100">
                        <a:effectLst/>
                        <a:latin typeface="Calibri"/>
                        <a:cs typeface="Times New Roman"/>
                      </a:endParaRPr>
                    </a:p>
                  </a:txBody>
                  <a:tcPr marL="68580" marR="68580" marT="0" marB="0" anchor="ctr"/>
                </a:tc>
                <a:tc>
                  <a:txBody>
                    <a:bodyPr/>
                    <a:lstStyle/>
                    <a:p>
                      <a:pPr>
                        <a:lnSpc>
                          <a:spcPct val="115000"/>
                        </a:lnSpc>
                      </a:pPr>
                      <a:endParaRPr lang="es-PE" sz="1100">
                        <a:effectLst/>
                        <a:latin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$1,067,850.00</a:t>
                      </a:r>
                      <a:endParaRPr lang="es-PE" sz="1000" dirty="0">
                        <a:effectLst/>
                        <a:latin typeface="Times New Roman"/>
                        <a:ea typeface="Times New Roman"/>
                        <a:cs typeface="Times New Roman"/>
                      </a:endParaRPr>
                    </a:p>
                  </a:txBody>
                  <a:tcPr marL="68580" marR="68580" marT="0" marB="0" anchor="ctr"/>
                </a:tc>
              </a:tr>
            </a:tbl>
          </a:graphicData>
        </a:graphic>
      </p:graphicFrame>
      <p:sp>
        <p:nvSpPr>
          <p:cNvPr id="6" name="5 CuadroTexto"/>
          <p:cNvSpPr txBox="1"/>
          <p:nvPr/>
        </p:nvSpPr>
        <p:spPr>
          <a:xfrm>
            <a:off x="2483768" y="3162454"/>
            <a:ext cx="4176464" cy="338554"/>
          </a:xfrm>
          <a:prstGeom prst="rect">
            <a:avLst/>
          </a:prstGeom>
          <a:noFill/>
        </p:spPr>
        <p:txBody>
          <a:bodyPr wrap="square" rtlCol="0">
            <a:spAutoFit/>
          </a:bodyPr>
          <a:lstStyle/>
          <a:p>
            <a:pPr algn="ctr"/>
            <a:r>
              <a:rPr lang="es-PE" sz="1600" b="1" dirty="0" smtClean="0">
                <a:solidFill>
                  <a:srgbClr val="FF0000"/>
                </a:solidFill>
              </a:rPr>
              <a:t>PRESUPUESTO DE CONSUMO</a:t>
            </a:r>
            <a:endParaRPr lang="es-PE" sz="1600" b="1" dirty="0">
              <a:solidFill>
                <a:srgbClr val="FF0000"/>
              </a:solidFill>
            </a:endParaRPr>
          </a:p>
        </p:txBody>
      </p:sp>
      <p:graphicFrame>
        <p:nvGraphicFramePr>
          <p:cNvPr id="7" name="6 Tabla"/>
          <p:cNvGraphicFramePr>
            <a:graphicFrameLocks noGrp="1"/>
          </p:cNvGraphicFramePr>
          <p:nvPr>
            <p:extLst>
              <p:ext uri="{D42A27DB-BD31-4B8C-83A1-F6EECF244321}">
                <p14:modId xmlns:p14="http://schemas.microsoft.com/office/powerpoint/2010/main" xmlns="" val="143511926"/>
              </p:ext>
            </p:extLst>
          </p:nvPr>
        </p:nvGraphicFramePr>
        <p:xfrm>
          <a:off x="1721485" y="3717032"/>
          <a:ext cx="5701030" cy="2743200"/>
        </p:xfrm>
        <a:graphic>
          <a:graphicData uri="http://schemas.openxmlformats.org/drawingml/2006/table">
            <a:tbl>
              <a:tblPr firstRow="1" firstCol="1" bandRow="1">
                <a:tableStyleId>{5C22544A-7EE6-4342-B048-85BDC9FD1C3A}</a:tableStyleId>
              </a:tblPr>
              <a:tblGrid>
                <a:gridCol w="1899920"/>
                <a:gridCol w="1900555"/>
                <a:gridCol w="1900555"/>
              </a:tblGrid>
              <a:tr h="0">
                <a:tc>
                  <a:txBody>
                    <a:bodyPr/>
                    <a:lstStyle/>
                    <a:p>
                      <a:pPr algn="ctr">
                        <a:lnSpc>
                          <a:spcPct val="150000"/>
                        </a:lnSpc>
                        <a:spcAft>
                          <a:spcPts val="0"/>
                        </a:spcAft>
                      </a:pPr>
                      <a:r>
                        <a:rPr lang="es-ES" sz="1200" dirty="0">
                          <a:effectLst/>
                        </a:rPr>
                        <a:t>Cálculos</a:t>
                      </a:r>
                      <a:endParaRPr lang="es-PE" sz="10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dirty="0">
                          <a:effectLst/>
                        </a:rPr>
                        <a:t>A</a:t>
                      </a:r>
                      <a:endParaRPr lang="es-PE" sz="10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B</a:t>
                      </a:r>
                      <a:endParaRPr lang="es-PE" sz="1000">
                        <a:effectLst/>
                        <a:latin typeface="Times New Roman"/>
                        <a:ea typeface="Times New Roman"/>
                        <a:cs typeface="Times New Roman"/>
                      </a:endParaRPr>
                    </a:p>
                  </a:txBody>
                  <a:tcPr marL="68580" marR="68580" marT="0" marB="0"/>
                </a:tc>
              </a:tr>
              <a:tr h="0">
                <a:tc>
                  <a:txBody>
                    <a:bodyPr/>
                    <a:lstStyle/>
                    <a:p>
                      <a:pPr>
                        <a:lnSpc>
                          <a:spcPct val="150000"/>
                        </a:lnSpc>
                        <a:spcAft>
                          <a:spcPts val="0"/>
                        </a:spcAft>
                      </a:pPr>
                      <a:r>
                        <a:rPr lang="es-ES" sz="1200">
                          <a:effectLst/>
                        </a:rPr>
                        <a:t>Inv. Inicial</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9,800</a:t>
                      </a:r>
                      <a:endParaRPr lang="es-PE" sz="10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a:effectLst/>
                        </a:rPr>
                        <a:t>7,800</a:t>
                      </a:r>
                      <a:endParaRPr lang="es-PE" sz="1000">
                        <a:effectLst/>
                        <a:latin typeface="Times New Roman"/>
                        <a:ea typeface="Times New Roman"/>
                        <a:cs typeface="Times New Roman"/>
                      </a:endParaRPr>
                    </a:p>
                  </a:txBody>
                  <a:tcPr marL="68580" marR="68580" marT="0" marB="0" anchor="ctr"/>
                </a:tc>
              </a:tr>
              <a:tr h="0">
                <a:tc>
                  <a:txBody>
                    <a:bodyPr/>
                    <a:lstStyle/>
                    <a:p>
                      <a:pPr>
                        <a:lnSpc>
                          <a:spcPct val="150000"/>
                        </a:lnSpc>
                        <a:spcAft>
                          <a:spcPts val="0"/>
                        </a:spcAft>
                      </a:pPr>
                      <a:r>
                        <a:rPr lang="es-ES" sz="1200">
                          <a:effectLst/>
                        </a:rPr>
                        <a:t>X Costo Unitario al terminar el año</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$1,70</a:t>
                      </a:r>
                      <a:endParaRPr lang="es-PE" sz="10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a:effectLst/>
                        </a:rPr>
                        <a:t>$2,37</a:t>
                      </a:r>
                      <a:endParaRPr lang="es-PE" sz="1000">
                        <a:effectLst/>
                        <a:latin typeface="Times New Roman"/>
                        <a:ea typeface="Times New Roman"/>
                        <a:cs typeface="Times New Roman"/>
                      </a:endParaRPr>
                    </a:p>
                  </a:txBody>
                  <a:tcPr marL="68580" marR="68580" marT="0" marB="0" anchor="ctr"/>
                </a:tc>
              </a:tr>
              <a:tr h="0">
                <a:tc>
                  <a:txBody>
                    <a:bodyPr/>
                    <a:lstStyle/>
                    <a:p>
                      <a:pPr>
                        <a:lnSpc>
                          <a:spcPct val="150000"/>
                        </a:lnSpc>
                        <a:spcAft>
                          <a:spcPts val="0"/>
                        </a:spcAft>
                      </a:pPr>
                      <a:r>
                        <a:rPr lang="es-ES" sz="1200">
                          <a:effectLst/>
                        </a:rPr>
                        <a:t>= Valor Inv. Al comenzar el año</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$16,660.00</a:t>
                      </a:r>
                      <a:endParaRPr lang="es-PE" sz="10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a:effectLst/>
                        </a:rPr>
                        <a:t>$18,486.00</a:t>
                      </a:r>
                      <a:endParaRPr lang="es-PE" sz="1000">
                        <a:effectLst/>
                        <a:latin typeface="Times New Roman"/>
                        <a:ea typeface="Times New Roman"/>
                        <a:cs typeface="Times New Roman"/>
                      </a:endParaRPr>
                    </a:p>
                  </a:txBody>
                  <a:tcPr marL="68580" marR="68580" marT="0" marB="0" anchor="ctr"/>
                </a:tc>
              </a:tr>
              <a:tr h="0">
                <a:tc>
                  <a:txBody>
                    <a:bodyPr/>
                    <a:lstStyle/>
                    <a:p>
                      <a:pPr>
                        <a:lnSpc>
                          <a:spcPct val="150000"/>
                        </a:lnSpc>
                        <a:spcAft>
                          <a:spcPts val="0"/>
                        </a:spcAft>
                      </a:pPr>
                      <a:r>
                        <a:rPr lang="es-ES" sz="1200">
                          <a:effectLst/>
                        </a:rPr>
                        <a:t>+ Presupuesto de Compras</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$93,840.00</a:t>
                      </a:r>
                      <a:endParaRPr lang="es-PE" sz="10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a:effectLst/>
                        </a:rPr>
                        <a:t>$103,332.00</a:t>
                      </a:r>
                      <a:endParaRPr lang="es-PE" sz="1000">
                        <a:effectLst/>
                        <a:latin typeface="Times New Roman"/>
                        <a:ea typeface="Times New Roman"/>
                        <a:cs typeface="Times New Roman"/>
                      </a:endParaRPr>
                    </a:p>
                  </a:txBody>
                  <a:tcPr marL="68580" marR="68580" marT="0" marB="0" anchor="ctr"/>
                </a:tc>
              </a:tr>
              <a:tr h="0">
                <a:tc>
                  <a:txBody>
                    <a:bodyPr/>
                    <a:lstStyle/>
                    <a:p>
                      <a:pPr>
                        <a:lnSpc>
                          <a:spcPct val="150000"/>
                        </a:lnSpc>
                        <a:spcAft>
                          <a:spcPts val="0"/>
                        </a:spcAft>
                      </a:pPr>
                      <a:r>
                        <a:rPr lang="es-ES" sz="1200">
                          <a:effectLst/>
                        </a:rPr>
                        <a:t>= Valor Inv. Disponible</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$110,500.00</a:t>
                      </a:r>
                      <a:endParaRPr lang="es-PE" sz="10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a:effectLst/>
                        </a:rPr>
                        <a:t>$121,818.00</a:t>
                      </a:r>
                      <a:endParaRPr lang="es-PE" sz="1000">
                        <a:effectLst/>
                        <a:latin typeface="Times New Roman"/>
                        <a:ea typeface="Times New Roman"/>
                        <a:cs typeface="Times New Roman"/>
                      </a:endParaRPr>
                    </a:p>
                  </a:txBody>
                  <a:tcPr marL="68580" marR="68580" marT="0" marB="0" anchor="ctr"/>
                </a:tc>
              </a:tr>
              <a:tr h="0">
                <a:tc>
                  <a:txBody>
                    <a:bodyPr/>
                    <a:lstStyle/>
                    <a:p>
                      <a:pPr>
                        <a:lnSpc>
                          <a:spcPct val="150000"/>
                        </a:lnSpc>
                        <a:spcAft>
                          <a:spcPts val="0"/>
                        </a:spcAft>
                      </a:pPr>
                      <a:r>
                        <a:rPr lang="es-ES" sz="1200">
                          <a:effectLst/>
                        </a:rPr>
                        <a:t>- Valor Inv. Inicial</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$2,380.00</a:t>
                      </a:r>
                      <a:endParaRPr lang="es-PE" sz="10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a:effectLst/>
                        </a:rPr>
                        <a:t>$2,607.00</a:t>
                      </a:r>
                      <a:endParaRPr lang="es-PE" sz="1000">
                        <a:effectLst/>
                        <a:latin typeface="Times New Roman"/>
                        <a:ea typeface="Times New Roman"/>
                        <a:cs typeface="Times New Roman"/>
                      </a:endParaRPr>
                    </a:p>
                  </a:txBody>
                  <a:tcPr marL="68580" marR="68580" marT="0" marB="0" anchor="ctr"/>
                </a:tc>
              </a:tr>
              <a:tr h="0">
                <a:tc>
                  <a:txBody>
                    <a:bodyPr/>
                    <a:lstStyle/>
                    <a:p>
                      <a:pPr>
                        <a:lnSpc>
                          <a:spcPct val="150000"/>
                        </a:lnSpc>
                        <a:spcAft>
                          <a:spcPts val="0"/>
                        </a:spcAft>
                      </a:pPr>
                      <a:r>
                        <a:rPr lang="es-ES" sz="1200">
                          <a:effectLst/>
                        </a:rPr>
                        <a:t>= Presupuesto de Consumo</a:t>
                      </a:r>
                      <a:endParaRPr lang="es-PE" sz="10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a:effectLst/>
                        </a:rPr>
                        <a:t>$108,120.00</a:t>
                      </a:r>
                      <a:endParaRPr lang="es-PE" sz="10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200" dirty="0">
                          <a:effectLst/>
                        </a:rPr>
                        <a:t>$119,211.00</a:t>
                      </a:r>
                      <a:endParaRPr lang="es-PE" sz="1000" dirty="0">
                        <a:effectLst/>
                        <a:latin typeface="Times New Roman"/>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357822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12052" y="139279"/>
            <a:ext cx="324486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899592" y="1052736"/>
            <a:ext cx="7416824" cy="1754326"/>
          </a:xfrm>
          <a:prstGeom prst="rect">
            <a:avLst/>
          </a:prstGeom>
        </p:spPr>
        <p:txBody>
          <a:bodyPr wrap="square">
            <a:spAutoFit/>
          </a:bodyPr>
          <a:lstStyle/>
          <a:p>
            <a:pPr marL="285750" indent="-285750" algn="just">
              <a:buFont typeface="Arial" pitchFamily="34" charset="0"/>
              <a:buChar char="•"/>
            </a:pPr>
            <a:r>
              <a:rPr lang="es-ES" dirty="0">
                <a:effectLst>
                  <a:outerShdw blurRad="38100" dist="38100" dir="2700000" algn="tl">
                    <a:srgbClr val="000000">
                      <a:alpha val="43137"/>
                    </a:srgbClr>
                  </a:outerShdw>
                </a:effectLst>
              </a:rPr>
              <a:t>Coca cola siempre intenta ingresar a la familia con vida sana y feliz con cada uno de sus publicidades, pues son muy emotivas y logran llamar nuestra atención. Con las promociones navideñas, logra estar en la mente de los consumidores como marca mundial. Es por ello, que sin la promoción y publicidad  coca cola nunca hubiese llegado a ser lo que es hoy en día.</a:t>
            </a:r>
            <a:endParaRPr lang="es-PE" dirty="0">
              <a:effectLst>
                <a:outerShdw blurRad="38100" dist="38100" dir="2700000" algn="tl">
                  <a:srgbClr val="000000">
                    <a:alpha val="43137"/>
                  </a:srgbClr>
                </a:outerShdw>
              </a:effectLst>
            </a:endParaRPr>
          </a:p>
        </p:txBody>
      </p:sp>
      <p:sp>
        <p:nvSpPr>
          <p:cNvPr id="6" name="5 Rectángulo"/>
          <p:cNvSpPr/>
          <p:nvPr/>
        </p:nvSpPr>
        <p:spPr>
          <a:xfrm>
            <a:off x="899592" y="2887776"/>
            <a:ext cx="7416824" cy="1477328"/>
          </a:xfrm>
          <a:prstGeom prst="rect">
            <a:avLst/>
          </a:prstGeom>
        </p:spPr>
        <p:txBody>
          <a:bodyPr wrap="square">
            <a:spAutoFit/>
          </a:bodyPr>
          <a:lstStyle/>
          <a:p>
            <a:pPr marL="285750" lvl="0" indent="-285750" algn="just">
              <a:buFont typeface="Arial" pitchFamily="34" charset="0"/>
              <a:buChar char="•"/>
            </a:pPr>
            <a:r>
              <a:rPr lang="es-ES" dirty="0">
                <a:effectLst>
                  <a:outerShdw blurRad="38100" dist="38100" dir="2700000" algn="tl">
                    <a:srgbClr val="000000">
                      <a:alpha val="43137"/>
                    </a:srgbClr>
                  </a:outerShdw>
                </a:effectLst>
              </a:rPr>
              <a:t>La presencia de coca cola en el mercado se debe al plan bien desarrollado de sus diversas estrategias. También, porque pudieron identificar las necesidades de cada una de las zonas geográficas en las que se encuentra presente actualmente, y posicionarse en el mercado de las bebidas gaseosas. </a:t>
            </a:r>
            <a:endParaRPr lang="es-PE" dirty="0">
              <a:effectLst>
                <a:outerShdw blurRad="38100" dist="38100" dir="2700000" algn="tl">
                  <a:srgbClr val="000000">
                    <a:alpha val="43137"/>
                  </a:srgbClr>
                </a:outerShdw>
              </a:effectLst>
            </a:endParaRPr>
          </a:p>
        </p:txBody>
      </p:sp>
      <p:sp>
        <p:nvSpPr>
          <p:cNvPr id="7" name="6 Rectángulo"/>
          <p:cNvSpPr/>
          <p:nvPr/>
        </p:nvSpPr>
        <p:spPr>
          <a:xfrm>
            <a:off x="899592" y="4554994"/>
            <a:ext cx="7449469" cy="1754326"/>
          </a:xfrm>
          <a:prstGeom prst="rect">
            <a:avLst/>
          </a:prstGeom>
        </p:spPr>
        <p:txBody>
          <a:bodyPr wrap="square">
            <a:spAutoFit/>
          </a:bodyPr>
          <a:lstStyle/>
          <a:p>
            <a:pPr marL="285750" indent="-285750" algn="just">
              <a:buFont typeface="Arial" pitchFamily="34" charset="0"/>
              <a:buChar char="•"/>
            </a:pPr>
            <a:r>
              <a:rPr lang="es-ES" dirty="0">
                <a:effectLst>
                  <a:outerShdw blurRad="38100" dist="38100" dir="2700000" algn="tl">
                    <a:srgbClr val="000000">
                      <a:alpha val="43137"/>
                    </a:srgbClr>
                  </a:outerShdw>
                </a:effectLst>
              </a:rPr>
              <a:t>Años atrás todavía era posible calcular los precios a base de costo y margen de ganancia. Hoy es necesario ejecutar una administración de precios competentes. Para estructurar dichos precios y la posición en el mercado, debemos considerar factores de influencia como los impositivos, legales, políticos y sociales</a:t>
            </a:r>
            <a:r>
              <a:rPr lang="es-ES" dirty="0" smtClean="0">
                <a:effectLst>
                  <a:outerShdw blurRad="38100" dist="38100" dir="2700000" algn="tl">
                    <a:srgbClr val="000000">
                      <a:alpha val="43137"/>
                    </a:srgbClr>
                  </a:outerShdw>
                </a:effectLst>
              </a:rPr>
              <a:t>. Por </a:t>
            </a:r>
            <a:r>
              <a:rPr lang="es-ES" dirty="0">
                <a:effectLst>
                  <a:outerShdw blurRad="38100" dist="38100" dir="2700000" algn="tl">
                    <a:srgbClr val="000000">
                      <a:alpha val="43137"/>
                    </a:srgbClr>
                  </a:outerShdw>
                </a:effectLst>
              </a:rPr>
              <a:t>otro lado, las empresas competidoras deben ser observadas constantemente.</a:t>
            </a:r>
            <a:endParaRPr lang="es-P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1066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21386" y="1552374"/>
            <a:ext cx="3048000" cy="3048000"/>
          </a:xfrm>
          <a:prstGeom prst="rect">
            <a:avLst/>
          </a:prstGeom>
        </p:spPr>
      </p:pic>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23" y="8957"/>
            <a:ext cx="2553253" cy="3696702"/>
          </a:xfrm>
          <a:prstGeom prst="rect">
            <a:avLst/>
          </a:prstGeom>
        </p:spPr>
      </p:pic>
      <p:sp>
        <p:nvSpPr>
          <p:cNvPr id="2" name="1 Rectángulo"/>
          <p:cNvSpPr/>
          <p:nvPr/>
        </p:nvSpPr>
        <p:spPr>
          <a:xfrm rot="509972">
            <a:off x="3083711" y="2389870"/>
            <a:ext cx="3521284" cy="584775"/>
          </a:xfrm>
          <a:prstGeom prst="rect">
            <a:avLst/>
          </a:prstGeom>
        </p:spPr>
        <p:txBody>
          <a:bodyPr wrap="square">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Micro entorno</a:t>
            </a:r>
            <a:endParaRPr lang="es-PE"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Rectángulo"/>
          <p:cNvSpPr/>
          <p:nvPr/>
        </p:nvSpPr>
        <p:spPr>
          <a:xfrm>
            <a:off x="4095846" y="3705659"/>
            <a:ext cx="4289121" cy="369332"/>
          </a:xfrm>
          <a:prstGeom prst="rect">
            <a:avLst/>
          </a:prstGeom>
        </p:spPr>
        <p:txBody>
          <a:bodyPr wrap="square">
            <a:spAutoFit/>
          </a:bodyPr>
          <a:lstStyle/>
          <a:p>
            <a:r>
              <a:rPr lang="es-ES" b="1" dirty="0" smtClean="0"/>
              <a:t>medios </a:t>
            </a:r>
            <a:r>
              <a:rPr lang="es-ES" b="1" dirty="0"/>
              <a:t>de </a:t>
            </a:r>
            <a:r>
              <a:rPr lang="es-ES" b="1" dirty="0" smtClean="0"/>
              <a:t>co</a:t>
            </a:r>
            <a:r>
              <a:rPr lang="es-ES" b="1" dirty="0" smtClean="0">
                <a:solidFill>
                  <a:srgbClr val="FF0000"/>
                </a:solidFill>
              </a:rPr>
              <a:t>m</a:t>
            </a:r>
            <a:r>
              <a:rPr lang="es-ES" b="1" dirty="0" smtClean="0">
                <a:solidFill>
                  <a:schemeClr val="bg1"/>
                </a:solidFill>
              </a:rPr>
              <a:t>unicación</a:t>
            </a:r>
            <a:endParaRPr lang="es-ES" dirty="0">
              <a:solidFill>
                <a:schemeClr val="bg1"/>
              </a:solidFill>
            </a:endParaRPr>
          </a:p>
        </p:txBody>
      </p:sp>
      <p:sp>
        <p:nvSpPr>
          <p:cNvPr id="4" name="3 Rectángulo"/>
          <p:cNvSpPr/>
          <p:nvPr/>
        </p:nvSpPr>
        <p:spPr>
          <a:xfrm>
            <a:off x="830441" y="548680"/>
            <a:ext cx="1410194" cy="369332"/>
          </a:xfrm>
          <a:prstGeom prst="rect">
            <a:avLst/>
          </a:prstGeom>
        </p:spPr>
        <p:txBody>
          <a:bodyPr wrap="none">
            <a:spAutoFit/>
          </a:bodyPr>
          <a:lstStyle/>
          <a:p>
            <a:r>
              <a:rPr lang="es-ES" b="1" dirty="0"/>
              <a:t>competencia</a:t>
            </a:r>
            <a:endParaRPr lang="es-ES" dirty="0"/>
          </a:p>
        </p:txBody>
      </p:sp>
      <p:sp>
        <p:nvSpPr>
          <p:cNvPr id="5" name="4 Rectángulo"/>
          <p:cNvSpPr/>
          <p:nvPr/>
        </p:nvSpPr>
        <p:spPr>
          <a:xfrm>
            <a:off x="486311" y="1091215"/>
            <a:ext cx="2230383" cy="3970318"/>
          </a:xfrm>
          <a:prstGeom prst="rect">
            <a:avLst/>
          </a:prstGeom>
        </p:spPr>
        <p:txBody>
          <a:bodyPr wrap="square">
            <a:spAutoFit/>
          </a:bodyPr>
          <a:lstStyle/>
          <a:p>
            <a:r>
              <a:rPr lang="es-ES" dirty="0"/>
              <a:t>El producto debe tener gran calidad o avances de innovación superiores a los de la competencia. Se fija en todo desde los procesos de producción, el diseño del producto, su sabor, su manufactura y su calidad hasta el empaque</a:t>
            </a:r>
          </a:p>
        </p:txBody>
      </p:sp>
      <p:sp>
        <p:nvSpPr>
          <p:cNvPr id="6" name="5 Rectángulo"/>
          <p:cNvSpPr/>
          <p:nvPr/>
        </p:nvSpPr>
        <p:spPr>
          <a:xfrm>
            <a:off x="3275856" y="4365104"/>
            <a:ext cx="5360732" cy="923330"/>
          </a:xfrm>
          <a:prstGeom prst="rect">
            <a:avLst/>
          </a:prstGeom>
        </p:spPr>
        <p:txBody>
          <a:bodyPr wrap="square">
            <a:spAutoFit/>
          </a:bodyPr>
          <a:lstStyle/>
          <a:p>
            <a:r>
              <a:rPr lang="es-ES" dirty="0"/>
              <a:t>T</a:t>
            </a:r>
            <a:r>
              <a:rPr lang="es-ES" dirty="0" smtClean="0"/>
              <a:t>iene </a:t>
            </a:r>
            <a:r>
              <a:rPr lang="es-ES" dirty="0"/>
              <a:t>que ser trasmitida en los medios adecuados para que sea vista por la gente que ellos saben que pueden comprar el producto.</a:t>
            </a:r>
          </a:p>
        </p:txBody>
      </p:sp>
      <p:pic>
        <p:nvPicPr>
          <p:cNvPr id="8" name="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4676" y="5008480"/>
            <a:ext cx="3171180" cy="1849519"/>
          </a:xfrm>
          <a:prstGeom prst="rect">
            <a:avLst/>
          </a:prstGeom>
        </p:spPr>
      </p:pic>
      <p:pic>
        <p:nvPicPr>
          <p:cNvPr id="9" name="8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73810" y="217283"/>
            <a:ext cx="2424336" cy="1614608"/>
          </a:xfrm>
          <a:prstGeom prst="rect">
            <a:avLst/>
          </a:prstGeom>
        </p:spPr>
      </p:pic>
      <p:pic>
        <p:nvPicPr>
          <p:cNvPr id="10" name="9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744425" y="5290011"/>
            <a:ext cx="4614923" cy="1271109"/>
          </a:xfrm>
          <a:prstGeom prst="rect">
            <a:avLst/>
          </a:prstGeom>
        </p:spPr>
      </p:pic>
      <p:pic>
        <p:nvPicPr>
          <p:cNvPr id="12" name="11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682508" y="29627"/>
            <a:ext cx="2345730" cy="1407438"/>
          </a:xfrm>
          <a:prstGeom prst="rect">
            <a:avLst/>
          </a:prstGeom>
        </p:spPr>
      </p:pic>
    </p:spTree>
    <p:extLst>
      <p:ext uri="{BB962C8B-B14F-4D97-AF65-F5344CB8AC3E}">
        <p14:creationId xmlns:p14="http://schemas.microsoft.com/office/powerpoint/2010/main" xmlns="" val="1153299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16016" y="1511787"/>
            <a:ext cx="4248472" cy="2786347"/>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5750" y="205077"/>
            <a:ext cx="3710186" cy="3046421"/>
          </a:xfrm>
          <a:prstGeom prst="rect">
            <a:avLst/>
          </a:prstGeom>
        </p:spPr>
      </p:pic>
      <p:sp>
        <p:nvSpPr>
          <p:cNvPr id="2" name="1 Rectángulo"/>
          <p:cNvSpPr/>
          <p:nvPr/>
        </p:nvSpPr>
        <p:spPr>
          <a:xfrm rot="1588508">
            <a:off x="2125593" y="3108324"/>
            <a:ext cx="3954536" cy="584775"/>
          </a:xfrm>
          <a:prstGeom prst="rect">
            <a:avLst/>
          </a:prstGeom>
        </p:spPr>
        <p:txBody>
          <a:bodyPr wrap="square">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Macro entorno</a:t>
            </a:r>
            <a:endParaRPr lang="es-PE"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Rectángulo"/>
          <p:cNvSpPr/>
          <p:nvPr/>
        </p:nvSpPr>
        <p:spPr>
          <a:xfrm>
            <a:off x="6892288" y="476672"/>
            <a:ext cx="910570" cy="369332"/>
          </a:xfrm>
          <a:prstGeom prst="rect">
            <a:avLst/>
          </a:prstGeom>
        </p:spPr>
        <p:txBody>
          <a:bodyPr wrap="none">
            <a:spAutoFit/>
          </a:bodyPr>
          <a:lstStyle/>
          <a:p>
            <a:r>
              <a:rPr lang="es-ES" b="1" dirty="0" smtClean="0"/>
              <a:t>cultural</a:t>
            </a:r>
            <a:endParaRPr lang="es-ES" dirty="0"/>
          </a:p>
        </p:txBody>
      </p:sp>
      <p:sp>
        <p:nvSpPr>
          <p:cNvPr id="4" name="3 Rectángulo"/>
          <p:cNvSpPr/>
          <p:nvPr/>
        </p:nvSpPr>
        <p:spPr>
          <a:xfrm>
            <a:off x="395536" y="3717032"/>
            <a:ext cx="951351" cy="369332"/>
          </a:xfrm>
          <a:prstGeom prst="rect">
            <a:avLst/>
          </a:prstGeom>
        </p:spPr>
        <p:txBody>
          <a:bodyPr wrap="none">
            <a:spAutoFit/>
          </a:bodyPr>
          <a:lstStyle/>
          <a:p>
            <a:r>
              <a:rPr lang="es-ES" b="1" dirty="0" smtClean="0"/>
              <a:t>político </a:t>
            </a:r>
            <a:endParaRPr lang="es-ES" dirty="0"/>
          </a:p>
        </p:txBody>
      </p:sp>
      <p:sp>
        <p:nvSpPr>
          <p:cNvPr id="5" name="4 Rectángulo"/>
          <p:cNvSpPr/>
          <p:nvPr/>
        </p:nvSpPr>
        <p:spPr>
          <a:xfrm>
            <a:off x="5658622" y="4719143"/>
            <a:ext cx="1283557" cy="369332"/>
          </a:xfrm>
          <a:prstGeom prst="rect">
            <a:avLst/>
          </a:prstGeom>
        </p:spPr>
        <p:txBody>
          <a:bodyPr wrap="none">
            <a:spAutoFit/>
          </a:bodyPr>
          <a:lstStyle/>
          <a:p>
            <a:r>
              <a:rPr lang="es-ES" b="1" dirty="0" smtClean="0"/>
              <a:t>tecnológico</a:t>
            </a:r>
            <a:endParaRPr lang="es-ES" dirty="0"/>
          </a:p>
        </p:txBody>
      </p:sp>
      <p:sp>
        <p:nvSpPr>
          <p:cNvPr id="6" name="5 Rectángulo"/>
          <p:cNvSpPr/>
          <p:nvPr/>
        </p:nvSpPr>
        <p:spPr>
          <a:xfrm>
            <a:off x="4139952" y="895968"/>
            <a:ext cx="4320480" cy="523220"/>
          </a:xfrm>
          <a:prstGeom prst="rect">
            <a:avLst/>
          </a:prstGeom>
        </p:spPr>
        <p:txBody>
          <a:bodyPr wrap="square">
            <a:spAutoFit/>
          </a:bodyPr>
          <a:lstStyle/>
          <a:p>
            <a:r>
              <a:rPr lang="es-ES" sz="1400" dirty="0" smtClean="0">
                <a:effectLst>
                  <a:outerShdw blurRad="38100" dist="38100" dir="2700000" algn="tl">
                    <a:srgbClr val="000000">
                      <a:alpha val="43137"/>
                    </a:srgbClr>
                  </a:outerShdw>
                </a:effectLst>
              </a:rPr>
              <a:t>Población como una cultura con poder adquisitivo sobre este producto, siendo esta una oportunidad.</a:t>
            </a:r>
            <a:endParaRPr lang="es-ES" sz="1400" dirty="0">
              <a:effectLst>
                <a:outerShdw blurRad="38100" dist="38100" dir="2700000" algn="tl">
                  <a:srgbClr val="000000">
                    <a:alpha val="43137"/>
                  </a:srgbClr>
                </a:outerShdw>
              </a:effectLst>
            </a:endParaRPr>
          </a:p>
        </p:txBody>
      </p:sp>
      <p:sp>
        <p:nvSpPr>
          <p:cNvPr id="7" name="6 Rectángulo"/>
          <p:cNvSpPr/>
          <p:nvPr/>
        </p:nvSpPr>
        <p:spPr>
          <a:xfrm>
            <a:off x="5059851" y="5314356"/>
            <a:ext cx="3400581" cy="523220"/>
          </a:xfrm>
          <a:prstGeom prst="rect">
            <a:avLst/>
          </a:prstGeom>
        </p:spPr>
        <p:txBody>
          <a:bodyPr wrap="square">
            <a:spAutoFit/>
          </a:bodyPr>
          <a:lstStyle/>
          <a:p>
            <a:r>
              <a:rPr lang="es-ES" sz="1400" dirty="0">
                <a:effectLst>
                  <a:outerShdw blurRad="38100" dist="38100" dir="2700000" algn="tl">
                    <a:srgbClr val="000000">
                      <a:alpha val="43137"/>
                    </a:srgbClr>
                  </a:outerShdw>
                </a:effectLst>
              </a:rPr>
              <a:t>El producto cuenta con  tecnología de primera  adecuada para su producción</a:t>
            </a:r>
          </a:p>
        </p:txBody>
      </p:sp>
      <p:sp>
        <p:nvSpPr>
          <p:cNvPr id="8" name="7 Rectángulo"/>
          <p:cNvSpPr/>
          <p:nvPr/>
        </p:nvSpPr>
        <p:spPr>
          <a:xfrm>
            <a:off x="379331" y="4298134"/>
            <a:ext cx="3954802" cy="523220"/>
          </a:xfrm>
          <a:prstGeom prst="rect">
            <a:avLst/>
          </a:prstGeom>
        </p:spPr>
        <p:txBody>
          <a:bodyPr wrap="square">
            <a:spAutoFit/>
          </a:bodyPr>
          <a:lstStyle/>
          <a:p>
            <a:r>
              <a:rPr lang="es-ES" sz="1400" dirty="0">
                <a:effectLst>
                  <a:outerShdw blurRad="38100" dist="38100" dir="2700000" algn="tl">
                    <a:srgbClr val="000000">
                      <a:alpha val="43137"/>
                    </a:srgbClr>
                  </a:outerShdw>
                </a:effectLst>
              </a:rPr>
              <a:t>El estado promueve la realización de este tipo de negocios en todo el país para tales fines.</a:t>
            </a:r>
          </a:p>
        </p:txBody>
      </p:sp>
      <p:pic>
        <p:nvPicPr>
          <p:cNvPr id="9" name="8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97227" y="4873203"/>
            <a:ext cx="2756247" cy="1829967"/>
          </a:xfrm>
          <a:prstGeom prst="rect">
            <a:avLst/>
          </a:prstGeom>
        </p:spPr>
      </p:pic>
    </p:spTree>
    <p:extLst>
      <p:ext uri="{BB962C8B-B14F-4D97-AF65-F5344CB8AC3E}">
        <p14:creationId xmlns:p14="http://schemas.microsoft.com/office/powerpoint/2010/main" xmlns="" val="1037054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490473"/>
            <a:ext cx="6444208" cy="523220"/>
          </a:xfrm>
          <a:prstGeom prst="rect">
            <a:avLst/>
          </a:prstGeom>
        </p:spPr>
        <p:txBody>
          <a:bodyPr wrap="square">
            <a:spAutoFit/>
          </a:bodyPr>
          <a:lstStyle/>
          <a:p>
            <a:pPr algn="ctr"/>
            <a:r>
              <a:rPr lang="es-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Análisis de los segmentos de mercado</a:t>
            </a:r>
            <a:endParaRPr lang="es-PE"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3 Rectángulo"/>
          <p:cNvSpPr/>
          <p:nvPr/>
        </p:nvSpPr>
        <p:spPr>
          <a:xfrm rot="1639787">
            <a:off x="6322327" y="1548366"/>
            <a:ext cx="2412712" cy="369332"/>
          </a:xfrm>
          <a:prstGeom prst="rect">
            <a:avLst/>
          </a:prstGeom>
        </p:spPr>
        <p:txBody>
          <a:bodyPr wrap="none">
            <a:spAutoFit/>
          </a:bodyPr>
          <a:lstStyle/>
          <a:p>
            <a:r>
              <a:rPr lang="es-ES" dirty="0"/>
              <a:t>Segmentación por </a:t>
            </a:r>
            <a:r>
              <a:rPr lang="es-ES" dirty="0" smtClean="0"/>
              <a:t>edad</a:t>
            </a:r>
            <a:endParaRPr lang="es-ES" dirty="0"/>
          </a:p>
        </p:txBody>
      </p:sp>
      <p:sp>
        <p:nvSpPr>
          <p:cNvPr id="5" name="4 Rectángulo"/>
          <p:cNvSpPr/>
          <p:nvPr/>
        </p:nvSpPr>
        <p:spPr>
          <a:xfrm rot="1771695">
            <a:off x="3289336" y="2382432"/>
            <a:ext cx="3739998" cy="369332"/>
          </a:xfrm>
          <a:prstGeom prst="rect">
            <a:avLst/>
          </a:prstGeom>
        </p:spPr>
        <p:txBody>
          <a:bodyPr wrap="none">
            <a:spAutoFit/>
          </a:bodyPr>
          <a:lstStyle/>
          <a:p>
            <a:r>
              <a:rPr lang="es-ES" dirty="0"/>
              <a:t>Segmentación por el nivel de estudios</a:t>
            </a:r>
          </a:p>
        </p:txBody>
      </p:sp>
      <p:sp>
        <p:nvSpPr>
          <p:cNvPr id="7" name="6 Rectángulo"/>
          <p:cNvSpPr/>
          <p:nvPr/>
        </p:nvSpPr>
        <p:spPr>
          <a:xfrm rot="1874657">
            <a:off x="97285" y="3051069"/>
            <a:ext cx="3711850" cy="369332"/>
          </a:xfrm>
          <a:prstGeom prst="rect">
            <a:avLst/>
          </a:prstGeom>
        </p:spPr>
        <p:txBody>
          <a:bodyPr wrap="none">
            <a:spAutoFit/>
          </a:bodyPr>
          <a:lstStyle/>
          <a:p>
            <a:r>
              <a:rPr lang="es-ES" dirty="0"/>
              <a:t>Segmentación por lugar de residencia</a:t>
            </a:r>
          </a:p>
        </p:txBody>
      </p:sp>
      <p:sp>
        <p:nvSpPr>
          <p:cNvPr id="8" name="7 Rectángulo"/>
          <p:cNvSpPr/>
          <p:nvPr/>
        </p:nvSpPr>
        <p:spPr>
          <a:xfrm rot="20141800">
            <a:off x="3244670" y="4689947"/>
            <a:ext cx="4107535" cy="369332"/>
          </a:xfrm>
          <a:prstGeom prst="rect">
            <a:avLst/>
          </a:prstGeom>
        </p:spPr>
        <p:txBody>
          <a:bodyPr wrap="none">
            <a:spAutoFit/>
          </a:bodyPr>
          <a:lstStyle/>
          <a:p>
            <a:r>
              <a:rPr lang="es-ES" dirty="0"/>
              <a:t>Segmentación por la fidelidad al producto</a:t>
            </a:r>
          </a:p>
        </p:txBody>
      </p:sp>
      <p:pic>
        <p:nvPicPr>
          <p:cNvPr id="9" name="8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892920">
            <a:off x="2165369" y="2201490"/>
            <a:ext cx="2952191" cy="1525354"/>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901851">
            <a:off x="421229" y="3696492"/>
            <a:ext cx="2791079" cy="1977129"/>
          </a:xfrm>
          <a:prstGeom prst="rect">
            <a:avLst/>
          </a:prstGeom>
        </p:spPr>
      </p:pic>
      <p:pic>
        <p:nvPicPr>
          <p:cNvPr id="11" name="10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882835">
            <a:off x="5381763" y="1561870"/>
            <a:ext cx="1907753" cy="1277002"/>
          </a:xfrm>
          <a:prstGeom prst="rect">
            <a:avLst/>
          </a:prstGeom>
        </p:spPr>
      </p:pic>
      <p:pic>
        <p:nvPicPr>
          <p:cNvPr id="12" name="11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0184588">
            <a:off x="5946016" y="4507497"/>
            <a:ext cx="2707813" cy="1829402"/>
          </a:xfrm>
          <a:prstGeom prst="rect">
            <a:avLst/>
          </a:prstGeom>
        </p:spPr>
      </p:pic>
    </p:spTree>
    <p:extLst>
      <p:ext uri="{BB962C8B-B14F-4D97-AF65-F5344CB8AC3E}">
        <p14:creationId xmlns:p14="http://schemas.microsoft.com/office/powerpoint/2010/main" xmlns="" val="1529173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jacovox.com/wp-content/uploads/2009/08/coca-cola-logo/coca-cola-logo-1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4428" b="8422"/>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2228884" y="2133409"/>
            <a:ext cx="5083443" cy="1754326"/>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Ciclo de Vida del </a:t>
            </a:r>
          </a:p>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Producto</a:t>
            </a:r>
            <a:endPar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2791718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andom\Desktop\0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2752" y="404664"/>
            <a:ext cx="7848872" cy="453650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timerime.com/user_files/59/59498/media/evolucion_botellas_cocacola12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085184"/>
            <a:ext cx="2451048" cy="1655307"/>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lincinews.com/wp-content/uploads/2012/08/cocacola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43808" y="4586615"/>
            <a:ext cx="6300193" cy="22713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8630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2405</Words>
  <Application>Microsoft Office PowerPoint</Application>
  <PresentationFormat>Presentación en pantalla (4:3)</PresentationFormat>
  <Paragraphs>338</Paragraphs>
  <Slides>45</Slides>
  <Notes>0</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Modelo de Plan de Marketing</vt:lpstr>
      <vt:lpstr>Es más...</vt:lpstr>
      <vt:lpstr>Marketing Mix</vt:lpstr>
      <vt:lpstr>Diapositiva 22</vt:lpstr>
      <vt:lpstr>Marketing Mix</vt:lpstr>
      <vt:lpstr>Marketing Mix</vt:lpstr>
      <vt:lpstr>Marketing Mix</vt:lpstr>
      <vt:lpstr>Marketing Mix</vt:lpstr>
      <vt:lpstr>Marketing Mix</vt:lpstr>
      <vt:lpstr>Marketing Mix</vt:lpstr>
      <vt:lpstr>Promoción al consumidor</vt:lpstr>
      <vt:lpstr>Obsequios</vt:lpstr>
      <vt:lpstr>Los descuentos </vt:lpstr>
      <vt:lpstr>Los canjes </vt:lpstr>
      <vt:lpstr>Promoción a los distribuidores</vt:lpstr>
      <vt:lpstr>Salón de Te Alicia…</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PC10</dc:creator>
  <cp:lastModifiedBy>Carlos</cp:lastModifiedBy>
  <cp:revision>38</cp:revision>
  <dcterms:created xsi:type="dcterms:W3CDTF">2012-12-04T23:42:46Z</dcterms:created>
  <dcterms:modified xsi:type="dcterms:W3CDTF">2014-08-21T18:58:04Z</dcterms:modified>
</cp:coreProperties>
</file>